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73" r:id="rId5"/>
    <p:sldId id="272" r:id="rId6"/>
    <p:sldId id="274" r:id="rId7"/>
    <p:sldId id="260" r:id="rId8"/>
    <p:sldId id="261" r:id="rId9"/>
    <p:sldId id="280" r:id="rId10"/>
    <p:sldId id="262" r:id="rId11"/>
    <p:sldId id="276" r:id="rId12"/>
    <p:sldId id="277" r:id="rId13"/>
    <p:sldId id="278" r:id="rId14"/>
    <p:sldId id="279" r:id="rId15"/>
    <p:sldId id="263" r:id="rId16"/>
    <p:sldId id="282" r:id="rId17"/>
    <p:sldId id="283" r:id="rId18"/>
    <p:sldId id="284" r:id="rId19"/>
    <p:sldId id="285" r:id="rId20"/>
    <p:sldId id="264" r:id="rId21"/>
    <p:sldId id="271" r:id="rId22"/>
    <p:sldId id="266" r:id="rId23"/>
    <p:sldId id="267" r:id="rId24"/>
    <p:sldId id="286" r:id="rId25"/>
    <p:sldId id="275"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42"/>
    <p:restoredTop sz="91463"/>
  </p:normalViewPr>
  <p:slideViewPr>
    <p:cSldViewPr snapToGrid="0" snapToObjects="1">
      <p:cViewPr varScale="1">
        <p:scale>
          <a:sx n="97" d="100"/>
          <a:sy n="97" d="100"/>
        </p:scale>
        <p:origin x="232"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michaelabednarova\Dropbox\Thesis%20Michaela\IR%20IBEX35%20and%20DAX30\IR%20IBEX%2035,%202020\ibex-35,%202016vs2020%20Roma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ichaelabednarova\Dropbox\Thesis%20Michaela\IR%20IBEX35%20and%20DAX30\IR%20IBEX%2035,%202020\ibex-35,%202016vs2020%20Roma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ichaelabednarova\Dropbox\Thesis%20Michaela\IR%20IBEX35%20and%20DAX30\IR%20IBEX%2035,%202020\ibex-35,%202016vs2020%20Roma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ichaelabednarova\Dropbox\Thesis%20Michaela\IR%20IBEX35%20and%20DAX30\IR%20IBEX%2035,%202020\ibex-35,%202016vs2020%20Roma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aseline="0"/>
              <a:t>Type and number of Integrated Reports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SK"/>
        </a:p>
      </c:txPr>
    </c:title>
    <c:autoTitleDeleted val="0"/>
    <c:plotArea>
      <c:layout/>
      <c:barChart>
        <c:barDir val="col"/>
        <c:grouping val="clustered"/>
        <c:varyColors val="0"/>
        <c:ser>
          <c:idx val="0"/>
          <c:order val="0"/>
          <c:tx>
            <c:strRef>
              <c:f>'New charts'!$C$3</c:f>
              <c:strCache>
                <c:ptCount val="1"/>
                <c:pt idx="0">
                  <c:v>2016</c:v>
                </c:pt>
              </c:strCache>
            </c:strRef>
          </c:tx>
          <c:spPr>
            <a:solidFill>
              <a:schemeClr val="accent1"/>
            </a:solidFill>
            <a:ln>
              <a:noFill/>
            </a:ln>
            <a:effectLst/>
          </c:spPr>
          <c:invertIfNegative val="0"/>
          <c:cat>
            <c:strRef>
              <c:f>'New charts'!$B$4:$B$6</c:f>
              <c:strCache>
                <c:ptCount val="3"/>
                <c:pt idx="0">
                  <c:v>No</c:v>
                </c:pt>
                <c:pt idx="1">
                  <c:v>IR</c:v>
                </c:pt>
                <c:pt idx="2">
                  <c:v>IIRC</c:v>
                </c:pt>
              </c:strCache>
            </c:strRef>
          </c:cat>
          <c:val>
            <c:numRef>
              <c:f>'New charts'!$C$4:$C$6</c:f>
              <c:numCache>
                <c:formatCode>General</c:formatCode>
                <c:ptCount val="3"/>
                <c:pt idx="0">
                  <c:v>7</c:v>
                </c:pt>
                <c:pt idx="1">
                  <c:v>9</c:v>
                </c:pt>
                <c:pt idx="2">
                  <c:v>19</c:v>
                </c:pt>
              </c:numCache>
            </c:numRef>
          </c:val>
          <c:extLst>
            <c:ext xmlns:c16="http://schemas.microsoft.com/office/drawing/2014/chart" uri="{C3380CC4-5D6E-409C-BE32-E72D297353CC}">
              <c16:uniqueId val="{00000000-1F54-444F-992D-7FBCEAA6B7A3}"/>
            </c:ext>
          </c:extLst>
        </c:ser>
        <c:ser>
          <c:idx val="1"/>
          <c:order val="1"/>
          <c:tx>
            <c:strRef>
              <c:f>'New charts'!$D$3</c:f>
              <c:strCache>
                <c:ptCount val="1"/>
                <c:pt idx="0">
                  <c:v>2019</c:v>
                </c:pt>
              </c:strCache>
            </c:strRef>
          </c:tx>
          <c:spPr>
            <a:solidFill>
              <a:schemeClr val="accent2"/>
            </a:solidFill>
            <a:ln>
              <a:noFill/>
            </a:ln>
            <a:effectLst/>
          </c:spPr>
          <c:invertIfNegative val="0"/>
          <c:cat>
            <c:strRef>
              <c:f>'New charts'!$B$4:$B$6</c:f>
              <c:strCache>
                <c:ptCount val="3"/>
                <c:pt idx="0">
                  <c:v>No</c:v>
                </c:pt>
                <c:pt idx="1">
                  <c:v>IR</c:v>
                </c:pt>
                <c:pt idx="2">
                  <c:v>IIRC</c:v>
                </c:pt>
              </c:strCache>
            </c:strRef>
          </c:cat>
          <c:val>
            <c:numRef>
              <c:f>'New charts'!$D$4:$D$6</c:f>
              <c:numCache>
                <c:formatCode>General</c:formatCode>
                <c:ptCount val="3"/>
                <c:pt idx="0">
                  <c:v>0</c:v>
                </c:pt>
                <c:pt idx="1">
                  <c:v>12</c:v>
                </c:pt>
                <c:pt idx="2">
                  <c:v>23</c:v>
                </c:pt>
              </c:numCache>
            </c:numRef>
          </c:val>
          <c:extLst>
            <c:ext xmlns:c16="http://schemas.microsoft.com/office/drawing/2014/chart" uri="{C3380CC4-5D6E-409C-BE32-E72D297353CC}">
              <c16:uniqueId val="{00000001-1F54-444F-992D-7FBCEAA6B7A3}"/>
            </c:ext>
          </c:extLst>
        </c:ser>
        <c:dLbls>
          <c:showLegendKey val="0"/>
          <c:showVal val="0"/>
          <c:showCatName val="0"/>
          <c:showSerName val="0"/>
          <c:showPercent val="0"/>
          <c:showBubbleSize val="0"/>
        </c:dLbls>
        <c:gapWidth val="219"/>
        <c:overlap val="-27"/>
        <c:axId val="747643407"/>
        <c:axId val="747728191"/>
      </c:barChart>
      <c:catAx>
        <c:axId val="74764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K"/>
          </a:p>
        </c:txPr>
        <c:crossAx val="747728191"/>
        <c:crosses val="autoZero"/>
        <c:auto val="1"/>
        <c:lblAlgn val="ctr"/>
        <c:lblOffset val="100"/>
        <c:noMultiLvlLbl val="0"/>
      </c:catAx>
      <c:valAx>
        <c:axId val="747728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K"/>
          </a:p>
        </c:txPr>
        <c:crossAx val="747643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Quality</a:t>
            </a:r>
            <a:r>
              <a:rPr lang="en-GB" baseline="0"/>
              <a:t> Reporting Index 2016 vs. 2019</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SK"/>
        </a:p>
      </c:txPr>
    </c:title>
    <c:autoTitleDeleted val="0"/>
    <c:plotArea>
      <c:layout/>
      <c:lineChart>
        <c:grouping val="standard"/>
        <c:varyColors val="0"/>
        <c:ser>
          <c:idx val="0"/>
          <c:order val="0"/>
          <c:tx>
            <c:strRef>
              <c:f>'New charts'!$C$19</c:f>
              <c:strCache>
                <c:ptCount val="1"/>
                <c:pt idx="0">
                  <c:v>Total score 2016</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'New charts'!$B$20:$B$54</c:f>
              <c:strCache>
                <c:ptCount val="35"/>
                <c:pt idx="0">
                  <c:v>ABERTIS</c:v>
                </c:pt>
                <c:pt idx="1">
                  <c:v>ACCIONA</c:v>
                </c:pt>
                <c:pt idx="2">
                  <c:v>ACERINOX</c:v>
                </c:pt>
                <c:pt idx="3">
                  <c:v>ACS</c:v>
                </c:pt>
                <c:pt idx="4">
                  <c:v>AENA</c:v>
                </c:pt>
                <c:pt idx="5">
                  <c:v>AMADEUS IT GROUP</c:v>
                </c:pt>
                <c:pt idx="6">
                  <c:v>ARCELORMITTAL ESPAÑA</c:v>
                </c:pt>
                <c:pt idx="7">
                  <c:v>BANCO SABADELL</c:v>
                </c:pt>
                <c:pt idx="8">
                  <c:v>BANKIA</c:v>
                </c:pt>
                <c:pt idx="9">
                  <c:v>BANKINTER</c:v>
                </c:pt>
                <c:pt idx="10">
                  <c:v>BBVA</c:v>
                </c:pt>
                <c:pt idx="11">
                  <c:v>CAIXABANK</c:v>
                </c:pt>
                <c:pt idx="12">
                  <c:v>CELLNEX TELECOM</c:v>
                </c:pt>
                <c:pt idx="13">
                  <c:v>INMOBILIARIA COLONIAL</c:v>
                </c:pt>
                <c:pt idx="14">
                  <c:v>DIA</c:v>
                </c:pt>
                <c:pt idx="15">
                  <c:v>ENAGAS</c:v>
                </c:pt>
                <c:pt idx="16">
                  <c:v>ENDESA</c:v>
                </c:pt>
                <c:pt idx="17">
                  <c:v>FERROVIAL</c:v>
                </c:pt>
                <c:pt idx="18">
                  <c:v>SIEMENS GAMESA</c:v>
                </c:pt>
                <c:pt idx="19">
                  <c:v>GAS NATURAL</c:v>
                </c:pt>
                <c:pt idx="20">
                  <c:v>GRIFOLS</c:v>
                </c:pt>
                <c:pt idx="21">
                  <c:v>IAG International Airlines Group</c:v>
                </c:pt>
                <c:pt idx="22">
                  <c:v>IBERDROLA</c:v>
                </c:pt>
                <c:pt idx="23">
                  <c:v>INDITEX</c:v>
                </c:pt>
                <c:pt idx="24">
                  <c:v>INDRA SISTEMAS</c:v>
                </c:pt>
                <c:pt idx="25">
                  <c:v>MAPFRE</c:v>
                </c:pt>
                <c:pt idx="26">
                  <c:v>MEDIASET</c:v>
                </c:pt>
                <c:pt idx="27">
                  <c:v>MELIÁ HOTELS</c:v>
                </c:pt>
                <c:pt idx="28">
                  <c:v>MERLIN PROP.</c:v>
                </c:pt>
                <c:pt idx="29">
                  <c:v>RED ELÉCTRICA</c:v>
                </c:pt>
                <c:pt idx="30">
                  <c:v>REPSOL</c:v>
                </c:pt>
                <c:pt idx="31">
                  <c:v>SANTANDER</c:v>
                </c:pt>
                <c:pt idx="32">
                  <c:v>TECNICAS REUNIDAS</c:v>
                </c:pt>
                <c:pt idx="33">
                  <c:v>TELEFÓNICA</c:v>
                </c:pt>
                <c:pt idx="34">
                  <c:v>VISCOFAN</c:v>
                </c:pt>
              </c:strCache>
            </c:strRef>
          </c:cat>
          <c:val>
            <c:numRef>
              <c:f>'New charts'!$C$20:$C$54</c:f>
              <c:numCache>
                <c:formatCode>General</c:formatCode>
                <c:ptCount val="35"/>
                <c:pt idx="0">
                  <c:v>10</c:v>
                </c:pt>
                <c:pt idx="1">
                  <c:v>16</c:v>
                </c:pt>
                <c:pt idx="2">
                  <c:v>0</c:v>
                </c:pt>
                <c:pt idx="3">
                  <c:v>12</c:v>
                </c:pt>
                <c:pt idx="4">
                  <c:v>13</c:v>
                </c:pt>
                <c:pt idx="5">
                  <c:v>11</c:v>
                </c:pt>
                <c:pt idx="6">
                  <c:v>16</c:v>
                </c:pt>
                <c:pt idx="7">
                  <c:v>0</c:v>
                </c:pt>
                <c:pt idx="8">
                  <c:v>5</c:v>
                </c:pt>
                <c:pt idx="9">
                  <c:v>5</c:v>
                </c:pt>
                <c:pt idx="10">
                  <c:v>7</c:v>
                </c:pt>
                <c:pt idx="11">
                  <c:v>13</c:v>
                </c:pt>
                <c:pt idx="12">
                  <c:v>12</c:v>
                </c:pt>
                <c:pt idx="13">
                  <c:v>10</c:v>
                </c:pt>
                <c:pt idx="14">
                  <c:v>0</c:v>
                </c:pt>
                <c:pt idx="15">
                  <c:v>7</c:v>
                </c:pt>
                <c:pt idx="16">
                  <c:v>11</c:v>
                </c:pt>
                <c:pt idx="17">
                  <c:v>11</c:v>
                </c:pt>
                <c:pt idx="18">
                  <c:v>5</c:v>
                </c:pt>
                <c:pt idx="19">
                  <c:v>12</c:v>
                </c:pt>
                <c:pt idx="20">
                  <c:v>0</c:v>
                </c:pt>
                <c:pt idx="21">
                  <c:v>0</c:v>
                </c:pt>
                <c:pt idx="22">
                  <c:v>17</c:v>
                </c:pt>
                <c:pt idx="23">
                  <c:v>8</c:v>
                </c:pt>
                <c:pt idx="24">
                  <c:v>12</c:v>
                </c:pt>
                <c:pt idx="25">
                  <c:v>11</c:v>
                </c:pt>
                <c:pt idx="26">
                  <c:v>12</c:v>
                </c:pt>
                <c:pt idx="27">
                  <c:v>9</c:v>
                </c:pt>
                <c:pt idx="28">
                  <c:v>8</c:v>
                </c:pt>
                <c:pt idx="29">
                  <c:v>14</c:v>
                </c:pt>
                <c:pt idx="30">
                  <c:v>0</c:v>
                </c:pt>
                <c:pt idx="31">
                  <c:v>0</c:v>
                </c:pt>
                <c:pt idx="32">
                  <c:v>13</c:v>
                </c:pt>
                <c:pt idx="33">
                  <c:v>12</c:v>
                </c:pt>
                <c:pt idx="34">
                  <c:v>6</c:v>
                </c:pt>
              </c:numCache>
            </c:numRef>
          </c:val>
          <c:smooth val="0"/>
          <c:extLst>
            <c:ext xmlns:c16="http://schemas.microsoft.com/office/drawing/2014/chart" uri="{C3380CC4-5D6E-409C-BE32-E72D297353CC}">
              <c16:uniqueId val="{00000000-6297-764F-8998-0F2EA62E737D}"/>
            </c:ext>
          </c:extLst>
        </c:ser>
        <c:ser>
          <c:idx val="1"/>
          <c:order val="1"/>
          <c:tx>
            <c:strRef>
              <c:f>'New charts'!$D$19</c:f>
              <c:strCache>
                <c:ptCount val="1"/>
                <c:pt idx="0">
                  <c:v>Total score 2019</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'New charts'!$B$20:$B$54</c:f>
              <c:strCache>
                <c:ptCount val="35"/>
                <c:pt idx="0">
                  <c:v>ABERTIS</c:v>
                </c:pt>
                <c:pt idx="1">
                  <c:v>ACCIONA</c:v>
                </c:pt>
                <c:pt idx="2">
                  <c:v>ACERINOX</c:v>
                </c:pt>
                <c:pt idx="3">
                  <c:v>ACS</c:v>
                </c:pt>
                <c:pt idx="4">
                  <c:v>AENA</c:v>
                </c:pt>
                <c:pt idx="5">
                  <c:v>AMADEUS IT GROUP</c:v>
                </c:pt>
                <c:pt idx="6">
                  <c:v>ARCELORMITTAL ESPAÑA</c:v>
                </c:pt>
                <c:pt idx="7">
                  <c:v>BANCO SABADELL</c:v>
                </c:pt>
                <c:pt idx="8">
                  <c:v>BANKIA</c:v>
                </c:pt>
                <c:pt idx="9">
                  <c:v>BANKINTER</c:v>
                </c:pt>
                <c:pt idx="10">
                  <c:v>BBVA</c:v>
                </c:pt>
                <c:pt idx="11">
                  <c:v>CAIXABANK</c:v>
                </c:pt>
                <c:pt idx="12">
                  <c:v>CELLNEX TELECOM</c:v>
                </c:pt>
                <c:pt idx="13">
                  <c:v>INMOBILIARIA COLONIAL</c:v>
                </c:pt>
                <c:pt idx="14">
                  <c:v>DIA</c:v>
                </c:pt>
                <c:pt idx="15">
                  <c:v>ENAGAS</c:v>
                </c:pt>
                <c:pt idx="16">
                  <c:v>ENDESA</c:v>
                </c:pt>
                <c:pt idx="17">
                  <c:v>FERROVIAL</c:v>
                </c:pt>
                <c:pt idx="18">
                  <c:v>SIEMENS GAMESA</c:v>
                </c:pt>
                <c:pt idx="19">
                  <c:v>GAS NATURAL</c:v>
                </c:pt>
                <c:pt idx="20">
                  <c:v>GRIFOLS</c:v>
                </c:pt>
                <c:pt idx="21">
                  <c:v>IAG International Airlines Group</c:v>
                </c:pt>
                <c:pt idx="22">
                  <c:v>IBERDROLA</c:v>
                </c:pt>
                <c:pt idx="23">
                  <c:v>INDITEX</c:v>
                </c:pt>
                <c:pt idx="24">
                  <c:v>INDRA SISTEMAS</c:v>
                </c:pt>
                <c:pt idx="25">
                  <c:v>MAPFRE</c:v>
                </c:pt>
                <c:pt idx="26">
                  <c:v>MEDIASET</c:v>
                </c:pt>
                <c:pt idx="27">
                  <c:v>MELIÁ HOTELS</c:v>
                </c:pt>
                <c:pt idx="28">
                  <c:v>MERLIN PROP.</c:v>
                </c:pt>
                <c:pt idx="29">
                  <c:v>RED ELÉCTRICA</c:v>
                </c:pt>
                <c:pt idx="30">
                  <c:v>REPSOL</c:v>
                </c:pt>
                <c:pt idx="31">
                  <c:v>SANTANDER</c:v>
                </c:pt>
                <c:pt idx="32">
                  <c:v>TECNICAS REUNIDAS</c:v>
                </c:pt>
                <c:pt idx="33">
                  <c:v>TELEFÓNICA</c:v>
                </c:pt>
                <c:pt idx="34">
                  <c:v>VISCOFAN</c:v>
                </c:pt>
              </c:strCache>
            </c:strRef>
          </c:cat>
          <c:val>
            <c:numRef>
              <c:f>'New charts'!$D$20:$D$54</c:f>
              <c:numCache>
                <c:formatCode>General</c:formatCode>
                <c:ptCount val="35"/>
                <c:pt idx="0">
                  <c:v>9</c:v>
                </c:pt>
                <c:pt idx="1">
                  <c:v>10</c:v>
                </c:pt>
                <c:pt idx="2">
                  <c:v>8</c:v>
                </c:pt>
                <c:pt idx="3">
                  <c:v>13</c:v>
                </c:pt>
                <c:pt idx="4">
                  <c:v>8</c:v>
                </c:pt>
                <c:pt idx="5">
                  <c:v>12</c:v>
                </c:pt>
                <c:pt idx="6">
                  <c:v>16</c:v>
                </c:pt>
                <c:pt idx="7">
                  <c:v>6</c:v>
                </c:pt>
                <c:pt idx="8">
                  <c:v>7</c:v>
                </c:pt>
                <c:pt idx="9">
                  <c:v>5</c:v>
                </c:pt>
                <c:pt idx="10">
                  <c:v>8</c:v>
                </c:pt>
                <c:pt idx="11">
                  <c:v>11</c:v>
                </c:pt>
                <c:pt idx="12">
                  <c:v>6</c:v>
                </c:pt>
                <c:pt idx="13">
                  <c:v>7</c:v>
                </c:pt>
                <c:pt idx="14">
                  <c:v>6</c:v>
                </c:pt>
                <c:pt idx="15">
                  <c:v>15</c:v>
                </c:pt>
                <c:pt idx="16">
                  <c:v>10</c:v>
                </c:pt>
                <c:pt idx="17">
                  <c:v>8</c:v>
                </c:pt>
                <c:pt idx="18">
                  <c:v>6</c:v>
                </c:pt>
                <c:pt idx="19">
                  <c:v>6</c:v>
                </c:pt>
                <c:pt idx="20">
                  <c:v>10</c:v>
                </c:pt>
                <c:pt idx="21">
                  <c:v>8</c:v>
                </c:pt>
                <c:pt idx="22">
                  <c:v>19</c:v>
                </c:pt>
                <c:pt idx="23">
                  <c:v>10</c:v>
                </c:pt>
                <c:pt idx="24">
                  <c:v>11</c:v>
                </c:pt>
                <c:pt idx="25">
                  <c:v>14</c:v>
                </c:pt>
                <c:pt idx="26">
                  <c:v>18</c:v>
                </c:pt>
                <c:pt idx="27">
                  <c:v>9</c:v>
                </c:pt>
                <c:pt idx="28">
                  <c:v>8</c:v>
                </c:pt>
                <c:pt idx="29">
                  <c:v>6</c:v>
                </c:pt>
                <c:pt idx="30">
                  <c:v>7</c:v>
                </c:pt>
                <c:pt idx="31">
                  <c:v>7</c:v>
                </c:pt>
                <c:pt idx="32">
                  <c:v>7</c:v>
                </c:pt>
                <c:pt idx="33">
                  <c:v>4</c:v>
                </c:pt>
                <c:pt idx="34">
                  <c:v>8</c:v>
                </c:pt>
              </c:numCache>
            </c:numRef>
          </c:val>
          <c:smooth val="0"/>
          <c:extLst>
            <c:ext xmlns:c16="http://schemas.microsoft.com/office/drawing/2014/chart" uri="{C3380CC4-5D6E-409C-BE32-E72D297353CC}">
              <c16:uniqueId val="{00000001-6297-764F-8998-0F2EA62E737D}"/>
            </c:ext>
          </c:extLst>
        </c:ser>
        <c:dLbls>
          <c:showLegendKey val="0"/>
          <c:showVal val="0"/>
          <c:showCatName val="0"/>
          <c:showSerName val="0"/>
          <c:showPercent val="0"/>
          <c:showBubbleSize val="0"/>
        </c:dLbls>
        <c:marker val="1"/>
        <c:smooth val="0"/>
        <c:axId val="696214879"/>
        <c:axId val="695966895"/>
      </c:lineChart>
      <c:catAx>
        <c:axId val="696214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K"/>
          </a:p>
        </c:txPr>
        <c:crossAx val="695966895"/>
        <c:crosses val="autoZero"/>
        <c:auto val="1"/>
        <c:lblAlgn val="ctr"/>
        <c:lblOffset val="100"/>
        <c:noMultiLvlLbl val="0"/>
      </c:catAx>
      <c:valAx>
        <c:axId val="695966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K"/>
          </a:p>
        </c:txPr>
        <c:crossAx val="696214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SK"/>
        </a:p>
      </c:txPr>
    </c:title>
    <c:autoTitleDeleted val="0"/>
    <c:plotArea>
      <c:layout/>
      <c:lineChart>
        <c:grouping val="standard"/>
        <c:varyColors val="0"/>
        <c:ser>
          <c:idx val="0"/>
          <c:order val="0"/>
          <c:tx>
            <c:strRef>
              <c:f>'New charts'!$C$57</c:f>
              <c:strCache>
                <c:ptCount val="1"/>
                <c:pt idx="0">
                  <c:v>Evolution of total quality score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S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charts'!$B$58:$B$85</c:f>
              <c:strCache>
                <c:ptCount val="28"/>
                <c:pt idx="0">
                  <c:v>ABERTIS</c:v>
                </c:pt>
                <c:pt idx="1">
                  <c:v>ACCIONA</c:v>
                </c:pt>
                <c:pt idx="2">
                  <c:v>ACS</c:v>
                </c:pt>
                <c:pt idx="3">
                  <c:v>AENA</c:v>
                </c:pt>
                <c:pt idx="4">
                  <c:v>AMADEUS IT GROUP</c:v>
                </c:pt>
                <c:pt idx="5">
                  <c:v>ARCELORMITTAL ESPAÑA</c:v>
                </c:pt>
                <c:pt idx="6">
                  <c:v>BANKIA</c:v>
                </c:pt>
                <c:pt idx="7">
                  <c:v>BANKINTER</c:v>
                </c:pt>
                <c:pt idx="8">
                  <c:v>BBVA</c:v>
                </c:pt>
                <c:pt idx="9">
                  <c:v>CAIXABANK</c:v>
                </c:pt>
                <c:pt idx="10">
                  <c:v>CELLNEX TELECOM</c:v>
                </c:pt>
                <c:pt idx="11">
                  <c:v>INMOBILIARIA COLONIAL</c:v>
                </c:pt>
                <c:pt idx="12">
                  <c:v>ENAGAS</c:v>
                </c:pt>
                <c:pt idx="13">
                  <c:v>ENDESA</c:v>
                </c:pt>
                <c:pt idx="14">
                  <c:v>FERROVIAL</c:v>
                </c:pt>
                <c:pt idx="15">
                  <c:v>SIEMENS GAMESA</c:v>
                </c:pt>
                <c:pt idx="16">
                  <c:v>GAS NATURAL</c:v>
                </c:pt>
                <c:pt idx="17">
                  <c:v>IBERDROLA</c:v>
                </c:pt>
                <c:pt idx="18">
                  <c:v>INDITEX</c:v>
                </c:pt>
                <c:pt idx="19">
                  <c:v>INDRA SISTEMAS</c:v>
                </c:pt>
                <c:pt idx="20">
                  <c:v>MAPFRE</c:v>
                </c:pt>
                <c:pt idx="21">
                  <c:v>MEDIASET</c:v>
                </c:pt>
                <c:pt idx="22">
                  <c:v>MELIÁ HOTELS</c:v>
                </c:pt>
                <c:pt idx="23">
                  <c:v>MERLIN PROP.</c:v>
                </c:pt>
                <c:pt idx="24">
                  <c:v>RED ELÉCTRICA</c:v>
                </c:pt>
                <c:pt idx="25">
                  <c:v>TECNICAS REUNIDAS</c:v>
                </c:pt>
                <c:pt idx="26">
                  <c:v>TELEFÓNICA</c:v>
                </c:pt>
                <c:pt idx="27">
                  <c:v>VISCOFAN</c:v>
                </c:pt>
              </c:strCache>
            </c:strRef>
          </c:cat>
          <c:val>
            <c:numRef>
              <c:f>'New charts'!$C$58:$C$85</c:f>
              <c:numCache>
                <c:formatCode>0</c:formatCode>
                <c:ptCount val="28"/>
                <c:pt idx="0">
                  <c:v>-10</c:v>
                </c:pt>
                <c:pt idx="1">
                  <c:v>-37.5</c:v>
                </c:pt>
                <c:pt idx="2">
                  <c:v>8.3333333333333321</c:v>
                </c:pt>
                <c:pt idx="3">
                  <c:v>-38.461538461538467</c:v>
                </c:pt>
                <c:pt idx="4">
                  <c:v>9.0909090909090917</c:v>
                </c:pt>
                <c:pt idx="5">
                  <c:v>0</c:v>
                </c:pt>
                <c:pt idx="6">
                  <c:v>40</c:v>
                </c:pt>
                <c:pt idx="7">
                  <c:v>0</c:v>
                </c:pt>
                <c:pt idx="8">
                  <c:v>14.285714285714285</c:v>
                </c:pt>
                <c:pt idx="9">
                  <c:v>-15.384615384615385</c:v>
                </c:pt>
                <c:pt idx="10">
                  <c:v>-50</c:v>
                </c:pt>
                <c:pt idx="11">
                  <c:v>-30</c:v>
                </c:pt>
                <c:pt idx="12">
                  <c:v>114.28571428571428</c:v>
                </c:pt>
                <c:pt idx="13">
                  <c:v>-9.0909090909090917</c:v>
                </c:pt>
                <c:pt idx="14">
                  <c:v>-27.27272727272727</c:v>
                </c:pt>
                <c:pt idx="15">
                  <c:v>20</c:v>
                </c:pt>
                <c:pt idx="16">
                  <c:v>-50</c:v>
                </c:pt>
                <c:pt idx="17">
                  <c:v>11.76470588235294</c:v>
                </c:pt>
                <c:pt idx="18">
                  <c:v>25</c:v>
                </c:pt>
                <c:pt idx="19">
                  <c:v>-8.3333333333333321</c:v>
                </c:pt>
                <c:pt idx="20">
                  <c:v>27.27272727272727</c:v>
                </c:pt>
                <c:pt idx="21">
                  <c:v>50</c:v>
                </c:pt>
                <c:pt idx="22">
                  <c:v>0</c:v>
                </c:pt>
                <c:pt idx="23">
                  <c:v>0</c:v>
                </c:pt>
                <c:pt idx="24">
                  <c:v>-57.142857142857139</c:v>
                </c:pt>
                <c:pt idx="25">
                  <c:v>-46.153846153846153</c:v>
                </c:pt>
                <c:pt idx="26">
                  <c:v>-66.666666666666657</c:v>
                </c:pt>
                <c:pt idx="27">
                  <c:v>33.333333333333329</c:v>
                </c:pt>
              </c:numCache>
            </c:numRef>
          </c:val>
          <c:smooth val="0"/>
          <c:extLst>
            <c:ext xmlns:c16="http://schemas.microsoft.com/office/drawing/2014/chart" uri="{C3380CC4-5D6E-409C-BE32-E72D297353CC}">
              <c16:uniqueId val="{00000000-AE0E-DC48-99B9-1F38BD974631}"/>
            </c:ext>
          </c:extLst>
        </c:ser>
        <c:dLbls>
          <c:dLblPos val="ctr"/>
          <c:showLegendKey val="0"/>
          <c:showVal val="1"/>
          <c:showCatName val="0"/>
          <c:showSerName val="0"/>
          <c:showPercent val="0"/>
          <c:showBubbleSize val="0"/>
        </c:dLbls>
        <c:smooth val="0"/>
        <c:axId val="740329311"/>
        <c:axId val="747808895"/>
      </c:lineChart>
      <c:catAx>
        <c:axId val="740329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K"/>
          </a:p>
        </c:txPr>
        <c:crossAx val="747808895"/>
        <c:crosses val="autoZero"/>
        <c:auto val="1"/>
        <c:lblAlgn val="ctr"/>
        <c:lblOffset val="100"/>
        <c:noMultiLvlLbl val="0"/>
      </c:catAx>
      <c:valAx>
        <c:axId val="7478088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K"/>
          </a:p>
        </c:txPr>
        <c:crossAx val="740329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Average</a:t>
            </a:r>
            <a:r>
              <a:rPr lang="en-GB" baseline="0"/>
              <a:t> quality aspects scoring</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SK"/>
        </a:p>
      </c:txPr>
    </c:title>
    <c:autoTitleDeleted val="0"/>
    <c:plotArea>
      <c:layout/>
      <c:barChart>
        <c:barDir val="col"/>
        <c:grouping val="clustered"/>
        <c:varyColors val="0"/>
        <c:ser>
          <c:idx val="0"/>
          <c:order val="0"/>
          <c:tx>
            <c:strRef>
              <c:f>'New charts'!$B$98</c:f>
              <c:strCache>
                <c:ptCount val="1"/>
                <c:pt idx="0">
                  <c:v>2016</c:v>
                </c:pt>
              </c:strCache>
            </c:strRef>
          </c:tx>
          <c:spPr>
            <a:solidFill>
              <a:schemeClr val="accent1"/>
            </a:solidFill>
            <a:ln>
              <a:noFill/>
            </a:ln>
            <a:effectLst/>
          </c:spPr>
          <c:invertIfNegative val="0"/>
          <c:cat>
            <c:strRef>
              <c:f>'New charts'!$C$97:$G$97</c:f>
              <c:strCache>
                <c:ptCount val="5"/>
                <c:pt idx="0">
                  <c:v>Easy navegability</c:v>
                </c:pt>
                <c:pt idx="1">
                  <c:v>Visuality</c:v>
                </c:pt>
                <c:pt idx="2">
                  <c:v>Technological elements</c:v>
                </c:pt>
                <c:pt idx="3">
                  <c:v>Business model</c:v>
                </c:pt>
                <c:pt idx="4">
                  <c:v>Total Score</c:v>
                </c:pt>
              </c:strCache>
            </c:strRef>
          </c:cat>
          <c:val>
            <c:numRef>
              <c:f>'New charts'!$C$98:$G$98</c:f>
              <c:numCache>
                <c:formatCode>0.0</c:formatCode>
                <c:ptCount val="5"/>
                <c:pt idx="0">
                  <c:v>2.6785714285714284</c:v>
                </c:pt>
                <c:pt idx="1">
                  <c:v>2.7142857142857144</c:v>
                </c:pt>
                <c:pt idx="2">
                  <c:v>2.1428571428571428</c:v>
                </c:pt>
                <c:pt idx="3">
                  <c:v>3.1071428571428572</c:v>
                </c:pt>
                <c:pt idx="4">
                  <c:v>10.642857142857142</c:v>
                </c:pt>
              </c:numCache>
            </c:numRef>
          </c:val>
          <c:extLst>
            <c:ext xmlns:c16="http://schemas.microsoft.com/office/drawing/2014/chart" uri="{C3380CC4-5D6E-409C-BE32-E72D297353CC}">
              <c16:uniqueId val="{00000000-D863-774F-B980-41E2774C2817}"/>
            </c:ext>
          </c:extLst>
        </c:ser>
        <c:ser>
          <c:idx val="1"/>
          <c:order val="1"/>
          <c:tx>
            <c:strRef>
              <c:f>'New charts'!$B$99</c:f>
              <c:strCache>
                <c:ptCount val="1"/>
                <c:pt idx="0">
                  <c:v>2019</c:v>
                </c:pt>
              </c:strCache>
            </c:strRef>
          </c:tx>
          <c:spPr>
            <a:solidFill>
              <a:schemeClr val="accent2"/>
            </a:solidFill>
            <a:ln>
              <a:noFill/>
            </a:ln>
            <a:effectLst/>
          </c:spPr>
          <c:invertIfNegative val="0"/>
          <c:cat>
            <c:strRef>
              <c:f>'New charts'!$C$97:$G$97</c:f>
              <c:strCache>
                <c:ptCount val="5"/>
                <c:pt idx="0">
                  <c:v>Easy navegability</c:v>
                </c:pt>
                <c:pt idx="1">
                  <c:v>Visuality</c:v>
                </c:pt>
                <c:pt idx="2">
                  <c:v>Technological elements</c:v>
                </c:pt>
                <c:pt idx="3">
                  <c:v>Business model</c:v>
                </c:pt>
                <c:pt idx="4">
                  <c:v>Total Score</c:v>
                </c:pt>
              </c:strCache>
            </c:strRef>
          </c:cat>
          <c:val>
            <c:numRef>
              <c:f>'New charts'!$C$99:$G$99</c:f>
              <c:numCache>
                <c:formatCode>0.0</c:formatCode>
                <c:ptCount val="5"/>
                <c:pt idx="0">
                  <c:v>2.5428571428571427</c:v>
                </c:pt>
                <c:pt idx="1">
                  <c:v>2.0285714285714285</c:v>
                </c:pt>
                <c:pt idx="2">
                  <c:v>1.7714285714285714</c:v>
                </c:pt>
                <c:pt idx="3">
                  <c:v>2.8857142857142857</c:v>
                </c:pt>
                <c:pt idx="4">
                  <c:v>9.2285714285714278</c:v>
                </c:pt>
              </c:numCache>
            </c:numRef>
          </c:val>
          <c:extLst>
            <c:ext xmlns:c16="http://schemas.microsoft.com/office/drawing/2014/chart" uri="{C3380CC4-5D6E-409C-BE32-E72D297353CC}">
              <c16:uniqueId val="{00000001-D863-774F-B980-41E2774C2817}"/>
            </c:ext>
          </c:extLst>
        </c:ser>
        <c:dLbls>
          <c:showLegendKey val="0"/>
          <c:showVal val="0"/>
          <c:showCatName val="0"/>
          <c:showSerName val="0"/>
          <c:showPercent val="0"/>
          <c:showBubbleSize val="0"/>
        </c:dLbls>
        <c:gapWidth val="219"/>
        <c:overlap val="-27"/>
        <c:axId val="750413135"/>
        <c:axId val="748576687"/>
      </c:barChart>
      <c:catAx>
        <c:axId val="750413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K"/>
          </a:p>
        </c:txPr>
        <c:crossAx val="748576687"/>
        <c:crosses val="autoZero"/>
        <c:auto val="1"/>
        <c:lblAlgn val="ctr"/>
        <c:lblOffset val="100"/>
        <c:noMultiLvlLbl val="0"/>
      </c:catAx>
      <c:valAx>
        <c:axId val="74857668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K"/>
          </a:p>
        </c:txPr>
        <c:crossAx val="750413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K"/>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8.png"/><Relationship Id="rId12" Type="http://schemas.openxmlformats.org/officeDocument/2006/relationships/image" Target="../media/image34.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 Id="rId1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8.png"/><Relationship Id="rId12" Type="http://schemas.openxmlformats.org/officeDocument/2006/relationships/image" Target="../media/image34.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 Id="rId1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F9B26-3101-46C5-91C2-33642026D68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F7EC052-43EB-4791-AC2A-78A0653724E7}">
      <dgm:prSet/>
      <dgm:spPr/>
      <dgm:t>
        <a:bodyPr/>
        <a:lstStyle/>
        <a:p>
          <a:pPr>
            <a:lnSpc>
              <a:spcPct val="100000"/>
            </a:lnSpc>
          </a:pPr>
          <a:r>
            <a:rPr lang="en-US" dirty="0"/>
            <a:t>Regulation</a:t>
          </a:r>
        </a:p>
      </dgm:t>
    </dgm:pt>
    <dgm:pt modelId="{EDB4AF28-C8ED-41A8-943D-F937FD4D9673}" type="parTrans" cxnId="{A70ED9F2-F7D7-404D-A4CD-3D2739BF3E45}">
      <dgm:prSet/>
      <dgm:spPr/>
      <dgm:t>
        <a:bodyPr/>
        <a:lstStyle/>
        <a:p>
          <a:endParaRPr lang="en-US"/>
        </a:p>
      </dgm:t>
    </dgm:pt>
    <dgm:pt modelId="{2C2C5F00-1F03-4E6E-8E8A-B2CAF8CBCE6B}" type="sibTrans" cxnId="{A70ED9F2-F7D7-404D-A4CD-3D2739BF3E45}">
      <dgm:prSet/>
      <dgm:spPr/>
      <dgm:t>
        <a:bodyPr/>
        <a:lstStyle/>
        <a:p>
          <a:endParaRPr lang="en-US"/>
        </a:p>
      </dgm:t>
    </dgm:pt>
    <dgm:pt modelId="{E033CB0D-EF0B-4954-92F1-9756B9F4C72A}">
      <dgm:prSet/>
      <dgm:spPr/>
      <dgm:t>
        <a:bodyPr/>
        <a:lstStyle/>
        <a:p>
          <a:pPr>
            <a:lnSpc>
              <a:spcPct val="100000"/>
            </a:lnSpc>
          </a:pPr>
          <a:r>
            <a:rPr lang="en-US" dirty="0"/>
            <a:t>Challenges and problems</a:t>
          </a:r>
        </a:p>
      </dgm:t>
    </dgm:pt>
    <dgm:pt modelId="{BB98B382-DA89-402E-8D04-316AC9A1C036}" type="parTrans" cxnId="{121A129E-2B54-4272-B18A-E2F5649030A7}">
      <dgm:prSet/>
      <dgm:spPr/>
      <dgm:t>
        <a:bodyPr/>
        <a:lstStyle/>
        <a:p>
          <a:endParaRPr lang="en-US"/>
        </a:p>
      </dgm:t>
    </dgm:pt>
    <dgm:pt modelId="{F4AADAD1-A3BE-481D-BD4E-D60A91904018}" type="sibTrans" cxnId="{121A129E-2B54-4272-B18A-E2F5649030A7}">
      <dgm:prSet/>
      <dgm:spPr/>
      <dgm:t>
        <a:bodyPr/>
        <a:lstStyle/>
        <a:p>
          <a:endParaRPr lang="en-US"/>
        </a:p>
      </dgm:t>
    </dgm:pt>
    <dgm:pt modelId="{1CD29AC8-509A-4854-9E37-807171D09FE4}">
      <dgm:prSet/>
      <dgm:spPr/>
      <dgm:t>
        <a:bodyPr/>
        <a:lstStyle/>
        <a:p>
          <a:pPr>
            <a:lnSpc>
              <a:spcPct val="100000"/>
            </a:lnSpc>
          </a:pPr>
          <a:r>
            <a:rPr lang="en-US" dirty="0"/>
            <a:t>Integrated Report</a:t>
          </a:r>
        </a:p>
      </dgm:t>
    </dgm:pt>
    <dgm:pt modelId="{161E9597-1968-4AAF-9263-CB5074C0A594}" type="parTrans" cxnId="{A2703E4F-07BC-422A-B097-EF061F7D565E}">
      <dgm:prSet/>
      <dgm:spPr/>
      <dgm:t>
        <a:bodyPr/>
        <a:lstStyle/>
        <a:p>
          <a:endParaRPr lang="en-US"/>
        </a:p>
      </dgm:t>
    </dgm:pt>
    <dgm:pt modelId="{BDB0E5BF-A632-4C0A-A0D9-DAED23E4FBFC}" type="sibTrans" cxnId="{A2703E4F-07BC-422A-B097-EF061F7D565E}">
      <dgm:prSet/>
      <dgm:spPr/>
      <dgm:t>
        <a:bodyPr/>
        <a:lstStyle/>
        <a:p>
          <a:endParaRPr lang="en-US"/>
        </a:p>
      </dgm:t>
    </dgm:pt>
    <dgm:pt modelId="{3BF1E215-7F66-4908-B348-F9195541F403}">
      <dgm:prSet/>
      <dgm:spPr/>
      <dgm:t>
        <a:bodyPr/>
        <a:lstStyle/>
        <a:p>
          <a:pPr>
            <a:lnSpc>
              <a:spcPct val="100000"/>
            </a:lnSpc>
          </a:pPr>
          <a:r>
            <a:rPr lang="en-US"/>
            <a:t>Quality aspects</a:t>
          </a:r>
        </a:p>
      </dgm:t>
    </dgm:pt>
    <dgm:pt modelId="{FE35312A-59CE-44EA-9FE7-4F4BEC68ED42}" type="parTrans" cxnId="{AEBA6A20-42F1-41AE-B4E6-288CE7BBD21E}">
      <dgm:prSet/>
      <dgm:spPr/>
      <dgm:t>
        <a:bodyPr/>
        <a:lstStyle/>
        <a:p>
          <a:endParaRPr lang="en-US"/>
        </a:p>
      </dgm:t>
    </dgm:pt>
    <dgm:pt modelId="{FAC5B206-0FA0-445B-8C45-1761941281B7}" type="sibTrans" cxnId="{AEBA6A20-42F1-41AE-B4E6-288CE7BBD21E}">
      <dgm:prSet/>
      <dgm:spPr/>
      <dgm:t>
        <a:bodyPr/>
        <a:lstStyle/>
        <a:p>
          <a:endParaRPr lang="en-US"/>
        </a:p>
      </dgm:t>
    </dgm:pt>
    <dgm:pt modelId="{3677FF63-7C95-4A81-92F9-7953969A081B}">
      <dgm:prSet/>
      <dgm:spPr/>
      <dgm:t>
        <a:bodyPr/>
        <a:lstStyle/>
        <a:p>
          <a:pPr>
            <a:lnSpc>
              <a:spcPct val="100000"/>
            </a:lnSpc>
          </a:pPr>
          <a:r>
            <a:rPr lang="en-US"/>
            <a:t>Methodology</a:t>
          </a:r>
        </a:p>
      </dgm:t>
    </dgm:pt>
    <dgm:pt modelId="{7ED1EE33-1C87-49B4-9E94-9F9B9352325C}" type="parTrans" cxnId="{E3EB3AA5-89AD-40AB-B0E0-D3B5DAA5F03D}">
      <dgm:prSet/>
      <dgm:spPr/>
      <dgm:t>
        <a:bodyPr/>
        <a:lstStyle/>
        <a:p>
          <a:endParaRPr lang="en-US"/>
        </a:p>
      </dgm:t>
    </dgm:pt>
    <dgm:pt modelId="{5AECB270-A143-4A21-A436-38B7129D3F19}" type="sibTrans" cxnId="{E3EB3AA5-89AD-40AB-B0E0-D3B5DAA5F03D}">
      <dgm:prSet/>
      <dgm:spPr/>
      <dgm:t>
        <a:bodyPr/>
        <a:lstStyle/>
        <a:p>
          <a:endParaRPr lang="en-US"/>
        </a:p>
      </dgm:t>
    </dgm:pt>
    <dgm:pt modelId="{9D74B90B-540B-4EFE-9B0B-6E65D67D20BC}">
      <dgm:prSet/>
      <dgm:spPr/>
      <dgm:t>
        <a:bodyPr/>
        <a:lstStyle/>
        <a:p>
          <a:pPr>
            <a:lnSpc>
              <a:spcPct val="100000"/>
            </a:lnSpc>
          </a:pPr>
          <a:r>
            <a:rPr lang="en-US"/>
            <a:t>Findings</a:t>
          </a:r>
        </a:p>
      </dgm:t>
    </dgm:pt>
    <dgm:pt modelId="{09514548-9700-4B9C-8450-9AE6E01F44B7}" type="parTrans" cxnId="{83B4A257-7FB4-49A6-BD49-BC95794B6849}">
      <dgm:prSet/>
      <dgm:spPr/>
      <dgm:t>
        <a:bodyPr/>
        <a:lstStyle/>
        <a:p>
          <a:endParaRPr lang="en-US"/>
        </a:p>
      </dgm:t>
    </dgm:pt>
    <dgm:pt modelId="{F9B42DF6-0037-4906-BB25-EAA3DDAD27E0}" type="sibTrans" cxnId="{83B4A257-7FB4-49A6-BD49-BC95794B6849}">
      <dgm:prSet/>
      <dgm:spPr/>
      <dgm:t>
        <a:bodyPr/>
        <a:lstStyle/>
        <a:p>
          <a:endParaRPr lang="en-US"/>
        </a:p>
      </dgm:t>
    </dgm:pt>
    <dgm:pt modelId="{8623455D-775B-413F-B074-D651F6B5DDAD}">
      <dgm:prSet/>
      <dgm:spPr/>
      <dgm:t>
        <a:bodyPr/>
        <a:lstStyle/>
        <a:p>
          <a:pPr>
            <a:lnSpc>
              <a:spcPct val="100000"/>
            </a:lnSpc>
          </a:pPr>
          <a:r>
            <a:rPr lang="en-US"/>
            <a:t>Conclusions</a:t>
          </a:r>
        </a:p>
      </dgm:t>
    </dgm:pt>
    <dgm:pt modelId="{716D218A-72D7-4C1A-B15F-B9DFF1EFB49B}" type="parTrans" cxnId="{FC80490C-91A4-40B6-B3A1-5EFE42CBA019}">
      <dgm:prSet/>
      <dgm:spPr/>
      <dgm:t>
        <a:bodyPr/>
        <a:lstStyle/>
        <a:p>
          <a:endParaRPr lang="en-US"/>
        </a:p>
      </dgm:t>
    </dgm:pt>
    <dgm:pt modelId="{EC6ED0BB-AE73-43A9-8301-92747C02D92A}" type="sibTrans" cxnId="{FC80490C-91A4-40B6-B3A1-5EFE42CBA019}">
      <dgm:prSet/>
      <dgm:spPr/>
      <dgm:t>
        <a:bodyPr/>
        <a:lstStyle/>
        <a:p>
          <a:endParaRPr lang="en-US"/>
        </a:p>
      </dgm:t>
    </dgm:pt>
    <dgm:pt modelId="{377A47E5-31C0-42F9-A545-458DB8AD5C37}" type="pres">
      <dgm:prSet presAssocID="{A02F9B26-3101-46C5-91C2-33642026D68A}" presName="root" presStyleCnt="0">
        <dgm:presLayoutVars>
          <dgm:dir/>
          <dgm:resizeHandles val="exact"/>
        </dgm:presLayoutVars>
      </dgm:prSet>
      <dgm:spPr/>
    </dgm:pt>
    <dgm:pt modelId="{2BE07525-3B4C-4BBE-BB11-78A0216319B9}" type="pres">
      <dgm:prSet presAssocID="{6F7EC052-43EB-4791-AC2A-78A0653724E7}" presName="compNode" presStyleCnt="0"/>
      <dgm:spPr/>
    </dgm:pt>
    <dgm:pt modelId="{B07DE34D-FB46-451E-BCC7-3224C8F5A497}" type="pres">
      <dgm:prSet presAssocID="{6F7EC052-43EB-4791-AC2A-78A0653724E7}" presName="iconRect" presStyleLbl="node1" presStyleIdx="0" presStyleCnt="7" custLinFactX="100000" custLinFactNeighborX="153540" custLinFactNeighborY="-522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4D24EA26-841A-4072-A84D-C50AAB8EE5C9}" type="pres">
      <dgm:prSet presAssocID="{6F7EC052-43EB-4791-AC2A-78A0653724E7}" presName="spaceRect" presStyleCnt="0"/>
      <dgm:spPr/>
    </dgm:pt>
    <dgm:pt modelId="{98C54F7F-EB46-40A8-B612-EFD9417FBF27}" type="pres">
      <dgm:prSet presAssocID="{6F7EC052-43EB-4791-AC2A-78A0653724E7}" presName="textRect" presStyleLbl="revTx" presStyleIdx="0" presStyleCnt="7" custLinFactX="13190" custLinFactNeighborX="100000" custLinFactNeighborY="2453">
        <dgm:presLayoutVars>
          <dgm:chMax val="1"/>
          <dgm:chPref val="1"/>
        </dgm:presLayoutVars>
      </dgm:prSet>
      <dgm:spPr/>
    </dgm:pt>
    <dgm:pt modelId="{C8E62600-01F3-414F-BC1B-5167C25933FF}" type="pres">
      <dgm:prSet presAssocID="{2C2C5F00-1F03-4E6E-8E8A-B2CAF8CBCE6B}" presName="sibTrans" presStyleCnt="0"/>
      <dgm:spPr/>
    </dgm:pt>
    <dgm:pt modelId="{0629DB5D-AF25-4AF8-9DD2-80CBFE762425}" type="pres">
      <dgm:prSet presAssocID="{E033CB0D-EF0B-4954-92F1-9756B9F4C72A}" presName="compNode" presStyleCnt="0"/>
      <dgm:spPr/>
    </dgm:pt>
    <dgm:pt modelId="{57F6F2AE-A308-4666-9361-C9FC43CB73F3}" type="pres">
      <dgm:prSet presAssocID="{E033CB0D-EF0B-4954-92F1-9756B9F4C72A}" presName="iconRect" presStyleLbl="node1" presStyleIdx="1" presStyleCnt="7" custLinFactX="100000" custLinFactNeighborX="171836" custLinFactNeighborY="-261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D5ED4300-7C9E-43D7-AEDF-F5721DF03831}" type="pres">
      <dgm:prSet presAssocID="{E033CB0D-EF0B-4954-92F1-9756B9F4C72A}" presName="spaceRect" presStyleCnt="0"/>
      <dgm:spPr/>
    </dgm:pt>
    <dgm:pt modelId="{51000585-FA46-48DD-B939-23DA3E2EC282}" type="pres">
      <dgm:prSet presAssocID="{E033CB0D-EF0B-4954-92F1-9756B9F4C72A}" presName="textRect" presStyleLbl="revTx" presStyleIdx="1" presStyleCnt="7" custLinFactX="16445" custLinFactNeighborX="100000" custLinFactNeighborY="2464">
        <dgm:presLayoutVars>
          <dgm:chMax val="1"/>
          <dgm:chPref val="1"/>
        </dgm:presLayoutVars>
      </dgm:prSet>
      <dgm:spPr/>
    </dgm:pt>
    <dgm:pt modelId="{7972CB25-770A-4D09-8988-025DE413B0C0}" type="pres">
      <dgm:prSet presAssocID="{F4AADAD1-A3BE-481D-BD4E-D60A91904018}" presName="sibTrans" presStyleCnt="0"/>
      <dgm:spPr/>
    </dgm:pt>
    <dgm:pt modelId="{A2F1ADC2-88E9-41CF-BD90-AF8C47B7FB32}" type="pres">
      <dgm:prSet presAssocID="{1CD29AC8-509A-4854-9E37-807171D09FE4}" presName="compNode" presStyleCnt="0"/>
      <dgm:spPr/>
    </dgm:pt>
    <dgm:pt modelId="{80990137-6235-42C8-95A1-FC5DB98423C0}" type="pres">
      <dgm:prSet presAssocID="{1CD29AC8-509A-4854-9E37-807171D09FE4}" presName="iconRect" presStyleLbl="node1" presStyleIdx="2" presStyleCnt="7" custLinFactX="-213464" custLinFactNeighborX="-300000" custLinFactNeighborY="318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976F670C-2A24-436E-A4E3-08EE859A2064}" type="pres">
      <dgm:prSet presAssocID="{1CD29AC8-509A-4854-9E37-807171D09FE4}" presName="spaceRect" presStyleCnt="0"/>
      <dgm:spPr/>
    </dgm:pt>
    <dgm:pt modelId="{15BA4C2D-04FE-4568-AE36-9F9F17765982}" type="pres">
      <dgm:prSet presAssocID="{1CD29AC8-509A-4854-9E37-807171D09FE4}" presName="textRect" presStyleLbl="revTx" presStyleIdx="2" presStyleCnt="7" custLinFactX="-100000" custLinFactNeighborX="-137133" custLinFactNeighborY="3092">
        <dgm:presLayoutVars>
          <dgm:chMax val="1"/>
          <dgm:chPref val="1"/>
        </dgm:presLayoutVars>
      </dgm:prSet>
      <dgm:spPr/>
    </dgm:pt>
    <dgm:pt modelId="{F46ADDA8-3DB3-4E3B-AE07-581EB57CFD1A}" type="pres">
      <dgm:prSet presAssocID="{BDB0E5BF-A632-4C0A-A0D9-DAED23E4FBFC}" presName="sibTrans" presStyleCnt="0"/>
      <dgm:spPr/>
    </dgm:pt>
    <dgm:pt modelId="{42947F10-87DE-41DC-A43E-BD047FD88650}" type="pres">
      <dgm:prSet presAssocID="{3BF1E215-7F66-4908-B348-F9195541F403}" presName="compNode" presStyleCnt="0"/>
      <dgm:spPr/>
    </dgm:pt>
    <dgm:pt modelId="{ACB22C7C-AEDE-4019-9397-CD6D0DB08045}" type="pres">
      <dgm:prSet presAssocID="{3BF1E215-7F66-4908-B348-F9195541F40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ick"/>
        </a:ext>
      </dgm:extLst>
    </dgm:pt>
    <dgm:pt modelId="{AA806684-6600-45DB-86BC-02BAC14E6855}" type="pres">
      <dgm:prSet presAssocID="{3BF1E215-7F66-4908-B348-F9195541F403}" presName="spaceRect" presStyleCnt="0"/>
      <dgm:spPr/>
    </dgm:pt>
    <dgm:pt modelId="{8DE818B0-FCEC-4909-9782-06B7AAB7824B}" type="pres">
      <dgm:prSet presAssocID="{3BF1E215-7F66-4908-B348-F9195541F403}" presName="textRect" presStyleLbl="revTx" presStyleIdx="3" presStyleCnt="7">
        <dgm:presLayoutVars>
          <dgm:chMax val="1"/>
          <dgm:chPref val="1"/>
        </dgm:presLayoutVars>
      </dgm:prSet>
      <dgm:spPr/>
    </dgm:pt>
    <dgm:pt modelId="{12F575FE-AEB2-49CB-8A97-68281D17B4DF}" type="pres">
      <dgm:prSet presAssocID="{FAC5B206-0FA0-445B-8C45-1761941281B7}" presName="sibTrans" presStyleCnt="0"/>
      <dgm:spPr/>
    </dgm:pt>
    <dgm:pt modelId="{2EEC4FF2-602F-48EA-A057-53AC6FD1369E}" type="pres">
      <dgm:prSet presAssocID="{3677FF63-7C95-4A81-92F9-7953969A081B}" presName="compNode" presStyleCnt="0"/>
      <dgm:spPr/>
    </dgm:pt>
    <dgm:pt modelId="{F5C1D142-9486-474A-B829-5482E4AB1698}" type="pres">
      <dgm:prSet presAssocID="{3677FF63-7C95-4A81-92F9-7953969A081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List"/>
        </a:ext>
      </dgm:extLst>
    </dgm:pt>
    <dgm:pt modelId="{4D21CCEA-413E-4E70-8ED8-5A5AF7952BDB}" type="pres">
      <dgm:prSet presAssocID="{3677FF63-7C95-4A81-92F9-7953969A081B}" presName="spaceRect" presStyleCnt="0"/>
      <dgm:spPr/>
    </dgm:pt>
    <dgm:pt modelId="{3D1ADF0C-21C6-4226-BFA6-566E80FBB0F4}" type="pres">
      <dgm:prSet presAssocID="{3677FF63-7C95-4A81-92F9-7953969A081B}" presName="textRect" presStyleLbl="revTx" presStyleIdx="4" presStyleCnt="7">
        <dgm:presLayoutVars>
          <dgm:chMax val="1"/>
          <dgm:chPref val="1"/>
        </dgm:presLayoutVars>
      </dgm:prSet>
      <dgm:spPr/>
    </dgm:pt>
    <dgm:pt modelId="{2C3D7935-1566-4061-8917-A8106475AF72}" type="pres">
      <dgm:prSet presAssocID="{5AECB270-A143-4A21-A436-38B7129D3F19}" presName="sibTrans" presStyleCnt="0"/>
      <dgm:spPr/>
    </dgm:pt>
    <dgm:pt modelId="{3DD4062D-3A25-4164-80F6-0FFF8C462672}" type="pres">
      <dgm:prSet presAssocID="{9D74B90B-540B-4EFE-9B0B-6E65D67D20BC}" presName="compNode" presStyleCnt="0"/>
      <dgm:spPr/>
    </dgm:pt>
    <dgm:pt modelId="{38FA8CB1-EF9F-40C9-9926-6118B44FB859}" type="pres">
      <dgm:prSet presAssocID="{9D74B90B-540B-4EFE-9B0B-6E65D67D20BC}"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agnifying glass"/>
        </a:ext>
      </dgm:extLst>
    </dgm:pt>
    <dgm:pt modelId="{D45F02B3-85DD-4ECA-9D2F-140EBFBE8A5C}" type="pres">
      <dgm:prSet presAssocID="{9D74B90B-540B-4EFE-9B0B-6E65D67D20BC}" presName="spaceRect" presStyleCnt="0"/>
      <dgm:spPr/>
    </dgm:pt>
    <dgm:pt modelId="{7DE73282-060A-445A-AB15-5D84827E1F06}" type="pres">
      <dgm:prSet presAssocID="{9D74B90B-540B-4EFE-9B0B-6E65D67D20BC}" presName="textRect" presStyleLbl="revTx" presStyleIdx="5" presStyleCnt="7">
        <dgm:presLayoutVars>
          <dgm:chMax val="1"/>
          <dgm:chPref val="1"/>
        </dgm:presLayoutVars>
      </dgm:prSet>
      <dgm:spPr/>
    </dgm:pt>
    <dgm:pt modelId="{62B791A4-806B-4774-B9B4-A9123EEF4D98}" type="pres">
      <dgm:prSet presAssocID="{F9B42DF6-0037-4906-BB25-EAA3DDAD27E0}" presName="sibTrans" presStyleCnt="0"/>
      <dgm:spPr/>
    </dgm:pt>
    <dgm:pt modelId="{DFEB861A-B7C6-4D32-B4D5-CF9FBC0675E0}" type="pres">
      <dgm:prSet presAssocID="{8623455D-775B-413F-B074-D651F6B5DDAD}" presName="compNode" presStyleCnt="0"/>
      <dgm:spPr/>
    </dgm:pt>
    <dgm:pt modelId="{85FC50C0-6DCE-47CC-9A2E-E3BBC18FDBC7}" type="pres">
      <dgm:prSet presAssocID="{8623455D-775B-413F-B074-D651F6B5DDA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Head with Gears"/>
        </a:ext>
      </dgm:extLst>
    </dgm:pt>
    <dgm:pt modelId="{8BF8F307-510C-4F3F-B65A-CC529C1E8C67}" type="pres">
      <dgm:prSet presAssocID="{8623455D-775B-413F-B074-D651F6B5DDAD}" presName="spaceRect" presStyleCnt="0"/>
      <dgm:spPr/>
    </dgm:pt>
    <dgm:pt modelId="{9CFA5DB2-752E-402D-A28E-8272EC39BB24}" type="pres">
      <dgm:prSet presAssocID="{8623455D-775B-413F-B074-D651F6B5DDAD}" presName="textRect" presStyleLbl="revTx" presStyleIdx="6" presStyleCnt="7">
        <dgm:presLayoutVars>
          <dgm:chMax val="1"/>
          <dgm:chPref val="1"/>
        </dgm:presLayoutVars>
      </dgm:prSet>
      <dgm:spPr/>
    </dgm:pt>
  </dgm:ptLst>
  <dgm:cxnLst>
    <dgm:cxn modelId="{4F16C907-38E8-4608-B8CB-CA09DF4159C2}" type="presOf" srcId="{A02F9B26-3101-46C5-91C2-33642026D68A}" destId="{377A47E5-31C0-42F9-A545-458DB8AD5C37}" srcOrd="0" destOrd="0" presId="urn:microsoft.com/office/officeart/2018/2/layout/IconLabelList"/>
    <dgm:cxn modelId="{FC80490C-91A4-40B6-B3A1-5EFE42CBA019}" srcId="{A02F9B26-3101-46C5-91C2-33642026D68A}" destId="{8623455D-775B-413F-B074-D651F6B5DDAD}" srcOrd="6" destOrd="0" parTransId="{716D218A-72D7-4C1A-B15F-B9DFF1EFB49B}" sibTransId="{EC6ED0BB-AE73-43A9-8301-92747C02D92A}"/>
    <dgm:cxn modelId="{A0AB531B-B119-43F4-AC37-DB2EBD7976F8}" type="presOf" srcId="{8623455D-775B-413F-B074-D651F6B5DDAD}" destId="{9CFA5DB2-752E-402D-A28E-8272EC39BB24}" srcOrd="0" destOrd="0" presId="urn:microsoft.com/office/officeart/2018/2/layout/IconLabelList"/>
    <dgm:cxn modelId="{AEBA6A20-42F1-41AE-B4E6-288CE7BBD21E}" srcId="{A02F9B26-3101-46C5-91C2-33642026D68A}" destId="{3BF1E215-7F66-4908-B348-F9195541F403}" srcOrd="3" destOrd="0" parTransId="{FE35312A-59CE-44EA-9FE7-4F4BEC68ED42}" sibTransId="{FAC5B206-0FA0-445B-8C45-1761941281B7}"/>
    <dgm:cxn modelId="{26AA6C3A-534C-4D7D-8305-A7BF9AE0244C}" type="presOf" srcId="{6F7EC052-43EB-4791-AC2A-78A0653724E7}" destId="{98C54F7F-EB46-40A8-B612-EFD9417FBF27}" srcOrd="0" destOrd="0" presId="urn:microsoft.com/office/officeart/2018/2/layout/IconLabelList"/>
    <dgm:cxn modelId="{A2703E4F-07BC-422A-B097-EF061F7D565E}" srcId="{A02F9B26-3101-46C5-91C2-33642026D68A}" destId="{1CD29AC8-509A-4854-9E37-807171D09FE4}" srcOrd="2" destOrd="0" parTransId="{161E9597-1968-4AAF-9263-CB5074C0A594}" sibTransId="{BDB0E5BF-A632-4C0A-A0D9-DAED23E4FBFC}"/>
    <dgm:cxn modelId="{83B4A257-7FB4-49A6-BD49-BC95794B6849}" srcId="{A02F9B26-3101-46C5-91C2-33642026D68A}" destId="{9D74B90B-540B-4EFE-9B0B-6E65D67D20BC}" srcOrd="5" destOrd="0" parTransId="{09514548-9700-4B9C-8450-9AE6E01F44B7}" sibTransId="{F9B42DF6-0037-4906-BB25-EAA3DDAD27E0}"/>
    <dgm:cxn modelId="{4645C873-8083-4802-B949-45839474AF9F}" type="presOf" srcId="{1CD29AC8-509A-4854-9E37-807171D09FE4}" destId="{15BA4C2D-04FE-4568-AE36-9F9F17765982}" srcOrd="0" destOrd="0" presId="urn:microsoft.com/office/officeart/2018/2/layout/IconLabelList"/>
    <dgm:cxn modelId="{5552457B-D02C-4FA5-AEE5-5980C9537FD7}" type="presOf" srcId="{9D74B90B-540B-4EFE-9B0B-6E65D67D20BC}" destId="{7DE73282-060A-445A-AB15-5D84827E1F06}" srcOrd="0" destOrd="0" presId="urn:microsoft.com/office/officeart/2018/2/layout/IconLabelList"/>
    <dgm:cxn modelId="{834B6A99-FE58-41A9-9856-AB721FF5CF08}" type="presOf" srcId="{E033CB0D-EF0B-4954-92F1-9756B9F4C72A}" destId="{51000585-FA46-48DD-B939-23DA3E2EC282}" srcOrd="0" destOrd="0" presId="urn:microsoft.com/office/officeart/2018/2/layout/IconLabelList"/>
    <dgm:cxn modelId="{121A129E-2B54-4272-B18A-E2F5649030A7}" srcId="{A02F9B26-3101-46C5-91C2-33642026D68A}" destId="{E033CB0D-EF0B-4954-92F1-9756B9F4C72A}" srcOrd="1" destOrd="0" parTransId="{BB98B382-DA89-402E-8D04-316AC9A1C036}" sibTransId="{F4AADAD1-A3BE-481D-BD4E-D60A91904018}"/>
    <dgm:cxn modelId="{E3EB3AA5-89AD-40AB-B0E0-D3B5DAA5F03D}" srcId="{A02F9B26-3101-46C5-91C2-33642026D68A}" destId="{3677FF63-7C95-4A81-92F9-7953969A081B}" srcOrd="4" destOrd="0" parTransId="{7ED1EE33-1C87-49B4-9E94-9F9B9352325C}" sibTransId="{5AECB270-A143-4A21-A436-38B7129D3F19}"/>
    <dgm:cxn modelId="{FAE31EAB-790D-40E5-9900-F3A1683B3D9A}" type="presOf" srcId="{3BF1E215-7F66-4908-B348-F9195541F403}" destId="{8DE818B0-FCEC-4909-9782-06B7AAB7824B}" srcOrd="0" destOrd="0" presId="urn:microsoft.com/office/officeart/2018/2/layout/IconLabelList"/>
    <dgm:cxn modelId="{7596F6C2-1EC5-43FB-9496-91D03F465BCE}" type="presOf" srcId="{3677FF63-7C95-4A81-92F9-7953969A081B}" destId="{3D1ADF0C-21C6-4226-BFA6-566E80FBB0F4}" srcOrd="0" destOrd="0" presId="urn:microsoft.com/office/officeart/2018/2/layout/IconLabelList"/>
    <dgm:cxn modelId="{A70ED9F2-F7D7-404D-A4CD-3D2739BF3E45}" srcId="{A02F9B26-3101-46C5-91C2-33642026D68A}" destId="{6F7EC052-43EB-4791-AC2A-78A0653724E7}" srcOrd="0" destOrd="0" parTransId="{EDB4AF28-C8ED-41A8-943D-F937FD4D9673}" sibTransId="{2C2C5F00-1F03-4E6E-8E8A-B2CAF8CBCE6B}"/>
    <dgm:cxn modelId="{DF78C238-7352-4FB4-956E-ECF1965CD23D}" type="presParOf" srcId="{377A47E5-31C0-42F9-A545-458DB8AD5C37}" destId="{2BE07525-3B4C-4BBE-BB11-78A0216319B9}" srcOrd="0" destOrd="0" presId="urn:microsoft.com/office/officeart/2018/2/layout/IconLabelList"/>
    <dgm:cxn modelId="{ED556762-6BA6-44DE-8A20-EC3FC7A29D02}" type="presParOf" srcId="{2BE07525-3B4C-4BBE-BB11-78A0216319B9}" destId="{B07DE34D-FB46-451E-BCC7-3224C8F5A497}" srcOrd="0" destOrd="0" presId="urn:microsoft.com/office/officeart/2018/2/layout/IconLabelList"/>
    <dgm:cxn modelId="{9CCC3F92-1B44-48C4-8496-5D97EEC72418}" type="presParOf" srcId="{2BE07525-3B4C-4BBE-BB11-78A0216319B9}" destId="{4D24EA26-841A-4072-A84D-C50AAB8EE5C9}" srcOrd="1" destOrd="0" presId="urn:microsoft.com/office/officeart/2018/2/layout/IconLabelList"/>
    <dgm:cxn modelId="{87DCF9D1-8F4D-4F96-BAE9-C191D6B7D0A3}" type="presParOf" srcId="{2BE07525-3B4C-4BBE-BB11-78A0216319B9}" destId="{98C54F7F-EB46-40A8-B612-EFD9417FBF27}" srcOrd="2" destOrd="0" presId="urn:microsoft.com/office/officeart/2018/2/layout/IconLabelList"/>
    <dgm:cxn modelId="{FB581588-51C8-41A7-B64A-832A3CB28639}" type="presParOf" srcId="{377A47E5-31C0-42F9-A545-458DB8AD5C37}" destId="{C8E62600-01F3-414F-BC1B-5167C25933FF}" srcOrd="1" destOrd="0" presId="urn:microsoft.com/office/officeart/2018/2/layout/IconLabelList"/>
    <dgm:cxn modelId="{34BEB921-269E-42E0-A147-D4A755619480}" type="presParOf" srcId="{377A47E5-31C0-42F9-A545-458DB8AD5C37}" destId="{0629DB5D-AF25-4AF8-9DD2-80CBFE762425}" srcOrd="2" destOrd="0" presId="urn:microsoft.com/office/officeart/2018/2/layout/IconLabelList"/>
    <dgm:cxn modelId="{AE010513-604D-408A-A16D-00E68A2E4796}" type="presParOf" srcId="{0629DB5D-AF25-4AF8-9DD2-80CBFE762425}" destId="{57F6F2AE-A308-4666-9361-C9FC43CB73F3}" srcOrd="0" destOrd="0" presId="urn:microsoft.com/office/officeart/2018/2/layout/IconLabelList"/>
    <dgm:cxn modelId="{165FCF38-26B2-48C2-99BC-F5D289F21AE0}" type="presParOf" srcId="{0629DB5D-AF25-4AF8-9DD2-80CBFE762425}" destId="{D5ED4300-7C9E-43D7-AEDF-F5721DF03831}" srcOrd="1" destOrd="0" presId="urn:microsoft.com/office/officeart/2018/2/layout/IconLabelList"/>
    <dgm:cxn modelId="{C954529A-04B2-40F4-BD56-736099B66554}" type="presParOf" srcId="{0629DB5D-AF25-4AF8-9DD2-80CBFE762425}" destId="{51000585-FA46-48DD-B939-23DA3E2EC282}" srcOrd="2" destOrd="0" presId="urn:microsoft.com/office/officeart/2018/2/layout/IconLabelList"/>
    <dgm:cxn modelId="{6FED6ED5-4DF8-4474-A61F-56F1D7821130}" type="presParOf" srcId="{377A47E5-31C0-42F9-A545-458DB8AD5C37}" destId="{7972CB25-770A-4D09-8988-025DE413B0C0}" srcOrd="3" destOrd="0" presId="urn:microsoft.com/office/officeart/2018/2/layout/IconLabelList"/>
    <dgm:cxn modelId="{FFD34711-0D16-4822-A9EB-F8F78B9FAA16}" type="presParOf" srcId="{377A47E5-31C0-42F9-A545-458DB8AD5C37}" destId="{A2F1ADC2-88E9-41CF-BD90-AF8C47B7FB32}" srcOrd="4" destOrd="0" presId="urn:microsoft.com/office/officeart/2018/2/layout/IconLabelList"/>
    <dgm:cxn modelId="{7A7827DF-F2BD-4599-9FF9-A2351F7BB29A}" type="presParOf" srcId="{A2F1ADC2-88E9-41CF-BD90-AF8C47B7FB32}" destId="{80990137-6235-42C8-95A1-FC5DB98423C0}" srcOrd="0" destOrd="0" presId="urn:microsoft.com/office/officeart/2018/2/layout/IconLabelList"/>
    <dgm:cxn modelId="{E0AD4A95-8184-4C20-9F74-284F5F42D1C3}" type="presParOf" srcId="{A2F1ADC2-88E9-41CF-BD90-AF8C47B7FB32}" destId="{976F670C-2A24-436E-A4E3-08EE859A2064}" srcOrd="1" destOrd="0" presId="urn:microsoft.com/office/officeart/2018/2/layout/IconLabelList"/>
    <dgm:cxn modelId="{020B036D-85B7-4031-B5B6-803431CA615D}" type="presParOf" srcId="{A2F1ADC2-88E9-41CF-BD90-AF8C47B7FB32}" destId="{15BA4C2D-04FE-4568-AE36-9F9F17765982}" srcOrd="2" destOrd="0" presId="urn:microsoft.com/office/officeart/2018/2/layout/IconLabelList"/>
    <dgm:cxn modelId="{1D56A36A-B4DF-4A76-9697-1DA7497DB3E0}" type="presParOf" srcId="{377A47E5-31C0-42F9-A545-458DB8AD5C37}" destId="{F46ADDA8-3DB3-4E3B-AE07-581EB57CFD1A}" srcOrd="5" destOrd="0" presId="urn:microsoft.com/office/officeart/2018/2/layout/IconLabelList"/>
    <dgm:cxn modelId="{187FF27F-8EF6-4403-940E-042B12B1453A}" type="presParOf" srcId="{377A47E5-31C0-42F9-A545-458DB8AD5C37}" destId="{42947F10-87DE-41DC-A43E-BD047FD88650}" srcOrd="6" destOrd="0" presId="urn:microsoft.com/office/officeart/2018/2/layout/IconLabelList"/>
    <dgm:cxn modelId="{5BFC1C6F-692D-42C5-9EEC-F62A5BEB865D}" type="presParOf" srcId="{42947F10-87DE-41DC-A43E-BD047FD88650}" destId="{ACB22C7C-AEDE-4019-9397-CD6D0DB08045}" srcOrd="0" destOrd="0" presId="urn:microsoft.com/office/officeart/2018/2/layout/IconLabelList"/>
    <dgm:cxn modelId="{090F053C-9B6B-4FCB-9740-DCB6D20AE886}" type="presParOf" srcId="{42947F10-87DE-41DC-A43E-BD047FD88650}" destId="{AA806684-6600-45DB-86BC-02BAC14E6855}" srcOrd="1" destOrd="0" presId="urn:microsoft.com/office/officeart/2018/2/layout/IconLabelList"/>
    <dgm:cxn modelId="{EAA8FEB7-3B69-45FD-9567-4D4B74B6CB2E}" type="presParOf" srcId="{42947F10-87DE-41DC-A43E-BD047FD88650}" destId="{8DE818B0-FCEC-4909-9782-06B7AAB7824B}" srcOrd="2" destOrd="0" presId="urn:microsoft.com/office/officeart/2018/2/layout/IconLabelList"/>
    <dgm:cxn modelId="{8A7E1A52-833E-4E00-A337-4AA96F427D8B}" type="presParOf" srcId="{377A47E5-31C0-42F9-A545-458DB8AD5C37}" destId="{12F575FE-AEB2-49CB-8A97-68281D17B4DF}" srcOrd="7" destOrd="0" presId="urn:microsoft.com/office/officeart/2018/2/layout/IconLabelList"/>
    <dgm:cxn modelId="{EC794FC1-C1DF-4204-ADA0-876C5E62409C}" type="presParOf" srcId="{377A47E5-31C0-42F9-A545-458DB8AD5C37}" destId="{2EEC4FF2-602F-48EA-A057-53AC6FD1369E}" srcOrd="8" destOrd="0" presId="urn:microsoft.com/office/officeart/2018/2/layout/IconLabelList"/>
    <dgm:cxn modelId="{06A9248F-1BFB-4D9F-8983-38D778A9C95B}" type="presParOf" srcId="{2EEC4FF2-602F-48EA-A057-53AC6FD1369E}" destId="{F5C1D142-9486-474A-B829-5482E4AB1698}" srcOrd="0" destOrd="0" presId="urn:microsoft.com/office/officeart/2018/2/layout/IconLabelList"/>
    <dgm:cxn modelId="{67C4DA95-537F-4D9A-A369-BF24CA9F6936}" type="presParOf" srcId="{2EEC4FF2-602F-48EA-A057-53AC6FD1369E}" destId="{4D21CCEA-413E-4E70-8ED8-5A5AF7952BDB}" srcOrd="1" destOrd="0" presId="urn:microsoft.com/office/officeart/2018/2/layout/IconLabelList"/>
    <dgm:cxn modelId="{02340130-5E2D-4DDE-A095-691411E33F45}" type="presParOf" srcId="{2EEC4FF2-602F-48EA-A057-53AC6FD1369E}" destId="{3D1ADF0C-21C6-4226-BFA6-566E80FBB0F4}" srcOrd="2" destOrd="0" presId="urn:microsoft.com/office/officeart/2018/2/layout/IconLabelList"/>
    <dgm:cxn modelId="{9019BED9-213B-4172-9574-7FFA73D214CC}" type="presParOf" srcId="{377A47E5-31C0-42F9-A545-458DB8AD5C37}" destId="{2C3D7935-1566-4061-8917-A8106475AF72}" srcOrd="9" destOrd="0" presId="urn:microsoft.com/office/officeart/2018/2/layout/IconLabelList"/>
    <dgm:cxn modelId="{38357862-79E7-4928-B6E4-C833D42D08E9}" type="presParOf" srcId="{377A47E5-31C0-42F9-A545-458DB8AD5C37}" destId="{3DD4062D-3A25-4164-80F6-0FFF8C462672}" srcOrd="10" destOrd="0" presId="urn:microsoft.com/office/officeart/2018/2/layout/IconLabelList"/>
    <dgm:cxn modelId="{DF39C65F-8C85-40F9-A19D-6C3F625ED1FD}" type="presParOf" srcId="{3DD4062D-3A25-4164-80F6-0FFF8C462672}" destId="{38FA8CB1-EF9F-40C9-9926-6118B44FB859}" srcOrd="0" destOrd="0" presId="urn:microsoft.com/office/officeart/2018/2/layout/IconLabelList"/>
    <dgm:cxn modelId="{C721F8B6-6FCF-480A-8DF5-AAA0880EF696}" type="presParOf" srcId="{3DD4062D-3A25-4164-80F6-0FFF8C462672}" destId="{D45F02B3-85DD-4ECA-9D2F-140EBFBE8A5C}" srcOrd="1" destOrd="0" presId="urn:microsoft.com/office/officeart/2018/2/layout/IconLabelList"/>
    <dgm:cxn modelId="{9CD2BB36-8ABC-4050-B29D-7EA90684FCE2}" type="presParOf" srcId="{3DD4062D-3A25-4164-80F6-0FFF8C462672}" destId="{7DE73282-060A-445A-AB15-5D84827E1F06}" srcOrd="2" destOrd="0" presId="urn:microsoft.com/office/officeart/2018/2/layout/IconLabelList"/>
    <dgm:cxn modelId="{8214CA83-1434-4C0C-AE28-DFE042E91A59}" type="presParOf" srcId="{377A47E5-31C0-42F9-A545-458DB8AD5C37}" destId="{62B791A4-806B-4774-B9B4-A9123EEF4D98}" srcOrd="11" destOrd="0" presId="urn:microsoft.com/office/officeart/2018/2/layout/IconLabelList"/>
    <dgm:cxn modelId="{2AAF28E6-EA84-4F4F-805C-AE98FB9B0E3F}" type="presParOf" srcId="{377A47E5-31C0-42F9-A545-458DB8AD5C37}" destId="{DFEB861A-B7C6-4D32-B4D5-CF9FBC0675E0}" srcOrd="12" destOrd="0" presId="urn:microsoft.com/office/officeart/2018/2/layout/IconLabelList"/>
    <dgm:cxn modelId="{79CEE1D5-FF80-462A-BFB6-709F467ECAA6}" type="presParOf" srcId="{DFEB861A-B7C6-4D32-B4D5-CF9FBC0675E0}" destId="{85FC50C0-6DCE-47CC-9A2E-E3BBC18FDBC7}" srcOrd="0" destOrd="0" presId="urn:microsoft.com/office/officeart/2018/2/layout/IconLabelList"/>
    <dgm:cxn modelId="{790CB18C-C415-4F27-B85E-1B3D2F55CD90}" type="presParOf" srcId="{DFEB861A-B7C6-4D32-B4D5-CF9FBC0675E0}" destId="{8BF8F307-510C-4F3F-B65A-CC529C1E8C67}" srcOrd="1" destOrd="0" presId="urn:microsoft.com/office/officeart/2018/2/layout/IconLabelList"/>
    <dgm:cxn modelId="{665B4880-0C56-4036-95EF-9A3850D5EB7D}" type="presParOf" srcId="{DFEB861A-B7C6-4D32-B4D5-CF9FBC0675E0}" destId="{9CFA5DB2-752E-402D-A28E-8272EC39BB2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BD086F-6D79-40DC-BC9E-6C8C8334F63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EC42AF0-DAE5-40AF-AFE2-7855F77A34EE}">
      <dgm:prSet custT="1"/>
      <dgm:spPr/>
      <dgm:t>
        <a:bodyPr/>
        <a:lstStyle/>
        <a:p>
          <a:pPr>
            <a:lnSpc>
              <a:spcPct val="100000"/>
            </a:lnSpc>
          </a:pPr>
          <a:r>
            <a:rPr lang="en-GB" sz="1800" dirty="0"/>
            <a:t>M</a:t>
          </a:r>
          <a:r>
            <a:rPr lang="en-US" sz="1800" dirty="0"/>
            <a:t>ore companies are using some form of the IR</a:t>
          </a:r>
        </a:p>
      </dgm:t>
    </dgm:pt>
    <dgm:pt modelId="{847870F5-C0C8-49FB-BD91-7E2F3D7401D1}" type="parTrans" cxnId="{34A1E590-95B1-4957-9028-436429604932}">
      <dgm:prSet/>
      <dgm:spPr/>
      <dgm:t>
        <a:bodyPr/>
        <a:lstStyle/>
        <a:p>
          <a:endParaRPr lang="en-US"/>
        </a:p>
      </dgm:t>
    </dgm:pt>
    <dgm:pt modelId="{71D603AF-E9A9-45EF-AF1E-96370DF0763A}" type="sibTrans" cxnId="{34A1E590-95B1-4957-9028-436429604932}">
      <dgm:prSet/>
      <dgm:spPr/>
      <dgm:t>
        <a:bodyPr/>
        <a:lstStyle/>
        <a:p>
          <a:pPr>
            <a:lnSpc>
              <a:spcPct val="100000"/>
            </a:lnSpc>
          </a:pPr>
          <a:endParaRPr lang="en-US"/>
        </a:p>
      </dgm:t>
    </dgm:pt>
    <dgm:pt modelId="{D05EDCF0-50F1-41E0-BE97-2042CE9D71D4}">
      <dgm:prSet custT="1"/>
      <dgm:spPr/>
      <dgm:t>
        <a:bodyPr/>
        <a:lstStyle/>
        <a:p>
          <a:pPr>
            <a:lnSpc>
              <a:spcPct val="100000"/>
            </a:lnSpc>
          </a:pPr>
          <a:r>
            <a:rPr lang="en-GB" sz="1800" dirty="0"/>
            <a:t>A</a:t>
          </a:r>
          <a:r>
            <a:rPr lang="en-US" sz="1800" dirty="0" err="1"/>
            <a:t>verage</a:t>
          </a:r>
          <a:r>
            <a:rPr lang="en-US" sz="1800" dirty="0"/>
            <a:t> number of pages increased from 180 pages (2016) to 250 pages (2019)</a:t>
          </a:r>
        </a:p>
      </dgm:t>
    </dgm:pt>
    <dgm:pt modelId="{EB7854C8-BBDA-46C2-8A50-B585A1883B0B}" type="parTrans" cxnId="{E0AE5B88-5AB1-44B4-A40C-E116855FFC34}">
      <dgm:prSet/>
      <dgm:spPr/>
      <dgm:t>
        <a:bodyPr/>
        <a:lstStyle/>
        <a:p>
          <a:endParaRPr lang="en-US"/>
        </a:p>
      </dgm:t>
    </dgm:pt>
    <dgm:pt modelId="{BA4DB885-D7F0-42C8-AC6B-4C16D4AF2479}" type="sibTrans" cxnId="{E0AE5B88-5AB1-44B4-A40C-E116855FFC34}">
      <dgm:prSet/>
      <dgm:spPr/>
      <dgm:t>
        <a:bodyPr/>
        <a:lstStyle/>
        <a:p>
          <a:pPr>
            <a:lnSpc>
              <a:spcPct val="100000"/>
            </a:lnSpc>
          </a:pPr>
          <a:endParaRPr lang="en-US"/>
        </a:p>
      </dgm:t>
    </dgm:pt>
    <dgm:pt modelId="{CECECAED-9EB8-485F-B3A8-DD42D415C5F6}">
      <dgm:prSet custT="1"/>
      <dgm:spPr/>
      <dgm:t>
        <a:bodyPr/>
        <a:lstStyle/>
        <a:p>
          <a:pPr>
            <a:lnSpc>
              <a:spcPct val="100000"/>
            </a:lnSpc>
          </a:pPr>
          <a:r>
            <a:rPr lang="en-US" sz="1800" dirty="0"/>
            <a:t>13 companies worsened the quality of the report</a:t>
          </a:r>
        </a:p>
      </dgm:t>
    </dgm:pt>
    <dgm:pt modelId="{E62E711D-A4ED-4747-8E56-FF1FA4EC08FB}" type="parTrans" cxnId="{20E80817-B552-4151-9690-3500EE2841E6}">
      <dgm:prSet/>
      <dgm:spPr/>
      <dgm:t>
        <a:bodyPr/>
        <a:lstStyle/>
        <a:p>
          <a:endParaRPr lang="en-US"/>
        </a:p>
      </dgm:t>
    </dgm:pt>
    <dgm:pt modelId="{ABF27C69-4613-4E74-AEB9-EA1B8E1DE73F}" type="sibTrans" cxnId="{20E80817-B552-4151-9690-3500EE2841E6}">
      <dgm:prSet/>
      <dgm:spPr/>
      <dgm:t>
        <a:bodyPr/>
        <a:lstStyle/>
        <a:p>
          <a:pPr>
            <a:lnSpc>
              <a:spcPct val="100000"/>
            </a:lnSpc>
          </a:pPr>
          <a:endParaRPr lang="en-US"/>
        </a:p>
      </dgm:t>
    </dgm:pt>
    <dgm:pt modelId="{C6EC524B-A681-4553-86C0-55ACCAA06943}">
      <dgm:prSet custT="1"/>
      <dgm:spPr/>
      <dgm:t>
        <a:bodyPr/>
        <a:lstStyle/>
        <a:p>
          <a:pPr>
            <a:lnSpc>
              <a:spcPct val="100000"/>
            </a:lnSpc>
          </a:pPr>
          <a:r>
            <a:rPr lang="en-US" sz="1800" dirty="0"/>
            <a:t>4 companies maintained it</a:t>
          </a:r>
        </a:p>
      </dgm:t>
    </dgm:pt>
    <dgm:pt modelId="{8D6067CE-8950-424B-8569-2F0AB4200051}" type="parTrans" cxnId="{D4D05718-56F2-4E78-B893-C532F37E6454}">
      <dgm:prSet/>
      <dgm:spPr/>
      <dgm:t>
        <a:bodyPr/>
        <a:lstStyle/>
        <a:p>
          <a:endParaRPr lang="en-US"/>
        </a:p>
      </dgm:t>
    </dgm:pt>
    <dgm:pt modelId="{82AA409B-8067-4671-AF51-DB74EFB6C2E6}" type="sibTrans" cxnId="{D4D05718-56F2-4E78-B893-C532F37E6454}">
      <dgm:prSet/>
      <dgm:spPr/>
      <dgm:t>
        <a:bodyPr/>
        <a:lstStyle/>
        <a:p>
          <a:pPr>
            <a:lnSpc>
              <a:spcPct val="100000"/>
            </a:lnSpc>
          </a:pPr>
          <a:endParaRPr lang="en-US"/>
        </a:p>
      </dgm:t>
    </dgm:pt>
    <dgm:pt modelId="{ED927799-740E-4BD5-86F9-6ADBF825E3B2}">
      <dgm:prSet custT="1"/>
      <dgm:spPr/>
      <dgm:t>
        <a:bodyPr/>
        <a:lstStyle/>
        <a:p>
          <a:pPr>
            <a:lnSpc>
              <a:spcPct val="100000"/>
            </a:lnSpc>
          </a:pPr>
          <a:r>
            <a:rPr lang="en-US" sz="1800" dirty="0"/>
            <a:t>11 companies improved the quality of the report</a:t>
          </a:r>
        </a:p>
      </dgm:t>
    </dgm:pt>
    <dgm:pt modelId="{E69D7A58-F767-47C3-B212-3ADBA3323A21}" type="parTrans" cxnId="{9736656B-1AB9-481F-8E7F-E0F9D5E80BAD}">
      <dgm:prSet/>
      <dgm:spPr/>
      <dgm:t>
        <a:bodyPr/>
        <a:lstStyle/>
        <a:p>
          <a:endParaRPr lang="en-US"/>
        </a:p>
      </dgm:t>
    </dgm:pt>
    <dgm:pt modelId="{C7D3A0D9-FA38-4784-ADC6-1C18588FB672}" type="sibTrans" cxnId="{9736656B-1AB9-481F-8E7F-E0F9D5E80BAD}">
      <dgm:prSet/>
      <dgm:spPr/>
      <dgm:t>
        <a:bodyPr/>
        <a:lstStyle/>
        <a:p>
          <a:pPr>
            <a:lnSpc>
              <a:spcPct val="100000"/>
            </a:lnSpc>
          </a:pPr>
          <a:endParaRPr lang="en-US"/>
        </a:p>
      </dgm:t>
    </dgm:pt>
    <dgm:pt modelId="{D4838AA0-D12F-4B5E-BED9-28A8FBA30FE6}">
      <dgm:prSet custT="1"/>
      <dgm:spPr/>
      <dgm:t>
        <a:bodyPr/>
        <a:lstStyle/>
        <a:p>
          <a:pPr>
            <a:lnSpc>
              <a:spcPct val="100000"/>
            </a:lnSpc>
          </a:pPr>
          <a:r>
            <a:rPr lang="en-US" sz="1800" dirty="0" err="1"/>
            <a:t>Enagas</a:t>
          </a:r>
          <a:r>
            <a:rPr lang="en-US" sz="1800" dirty="0"/>
            <a:t>, great improvement, particularly in easy navigability, technological elements and business model description.</a:t>
          </a:r>
        </a:p>
      </dgm:t>
    </dgm:pt>
    <dgm:pt modelId="{2303ED58-54C3-4C66-BC34-7D8BACEB8D08}" type="parTrans" cxnId="{7698BDB0-A47C-4C34-B53B-D9A0E66D5A82}">
      <dgm:prSet/>
      <dgm:spPr/>
      <dgm:t>
        <a:bodyPr/>
        <a:lstStyle/>
        <a:p>
          <a:endParaRPr lang="en-US"/>
        </a:p>
      </dgm:t>
    </dgm:pt>
    <dgm:pt modelId="{2BFAFAF7-6423-4A04-AE63-C5E1B30CF8AF}" type="sibTrans" cxnId="{7698BDB0-A47C-4C34-B53B-D9A0E66D5A82}">
      <dgm:prSet/>
      <dgm:spPr/>
      <dgm:t>
        <a:bodyPr/>
        <a:lstStyle/>
        <a:p>
          <a:pPr>
            <a:lnSpc>
              <a:spcPct val="100000"/>
            </a:lnSpc>
          </a:pPr>
          <a:endParaRPr lang="en-US"/>
        </a:p>
      </dgm:t>
    </dgm:pt>
    <dgm:pt modelId="{5967F12B-BCE2-458B-A098-3EBFD2782E4C}">
      <dgm:prSet custT="1"/>
      <dgm:spPr/>
      <dgm:t>
        <a:bodyPr/>
        <a:lstStyle/>
        <a:p>
          <a:pPr>
            <a:lnSpc>
              <a:spcPct val="100000"/>
            </a:lnSpc>
          </a:pPr>
          <a:r>
            <a:rPr lang="en-US" sz="1800" dirty="0"/>
            <a:t>7 new companies, which started with IR in 2019 show medium or low quality (average score was 7 points out of 20)</a:t>
          </a:r>
        </a:p>
      </dgm:t>
    </dgm:pt>
    <dgm:pt modelId="{42DED8E6-A410-438F-AD5B-72B2A8FB93FD}" type="parTrans" cxnId="{86B37AEC-F89C-41F6-BC11-55864126AE5C}">
      <dgm:prSet/>
      <dgm:spPr/>
      <dgm:t>
        <a:bodyPr/>
        <a:lstStyle/>
        <a:p>
          <a:endParaRPr lang="en-US"/>
        </a:p>
      </dgm:t>
    </dgm:pt>
    <dgm:pt modelId="{21F21A00-006A-4990-A5C8-5DFFF9302DF5}" type="sibTrans" cxnId="{86B37AEC-F89C-41F6-BC11-55864126AE5C}">
      <dgm:prSet/>
      <dgm:spPr/>
      <dgm:t>
        <a:bodyPr/>
        <a:lstStyle/>
        <a:p>
          <a:endParaRPr lang="en-US"/>
        </a:p>
      </dgm:t>
    </dgm:pt>
    <dgm:pt modelId="{A5155AF9-E219-4540-8AEB-653C3461214D}" type="pres">
      <dgm:prSet presAssocID="{B1BD086F-6D79-40DC-BC9E-6C8C8334F63F}" presName="root" presStyleCnt="0">
        <dgm:presLayoutVars>
          <dgm:dir/>
          <dgm:resizeHandles val="exact"/>
        </dgm:presLayoutVars>
      </dgm:prSet>
      <dgm:spPr/>
    </dgm:pt>
    <dgm:pt modelId="{136923AD-31A2-4BFD-A5C9-3D6BCA32B8A9}" type="pres">
      <dgm:prSet presAssocID="{B1BD086F-6D79-40DC-BC9E-6C8C8334F63F}" presName="container" presStyleCnt="0">
        <dgm:presLayoutVars>
          <dgm:dir/>
          <dgm:resizeHandles val="exact"/>
        </dgm:presLayoutVars>
      </dgm:prSet>
      <dgm:spPr/>
    </dgm:pt>
    <dgm:pt modelId="{3A2F9E86-C8DE-4135-BD15-D55AA2907C8B}" type="pres">
      <dgm:prSet presAssocID="{3EC42AF0-DAE5-40AF-AFE2-7855F77A34EE}" presName="compNode" presStyleCnt="0"/>
      <dgm:spPr/>
    </dgm:pt>
    <dgm:pt modelId="{9600DA06-2D8C-4EA3-BADB-88C6E190C13A}" type="pres">
      <dgm:prSet presAssocID="{3EC42AF0-DAE5-40AF-AFE2-7855F77A34EE}" presName="iconBgRect" presStyleLbl="bgShp" presStyleIdx="0" presStyleCnt="7"/>
      <dgm:spPr/>
    </dgm:pt>
    <dgm:pt modelId="{85FFFA52-3B73-4ED9-8532-8C1DDA982B2C}" type="pres">
      <dgm:prSet presAssocID="{3EC42AF0-DAE5-40AF-AFE2-7855F77A34E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66FFBC6A-9E46-4AC3-8C92-324401AD05AB}" type="pres">
      <dgm:prSet presAssocID="{3EC42AF0-DAE5-40AF-AFE2-7855F77A34EE}" presName="spaceRect" presStyleCnt="0"/>
      <dgm:spPr/>
    </dgm:pt>
    <dgm:pt modelId="{6440959D-900E-40EB-B15A-37F628E7A5C5}" type="pres">
      <dgm:prSet presAssocID="{3EC42AF0-DAE5-40AF-AFE2-7855F77A34EE}" presName="textRect" presStyleLbl="revTx" presStyleIdx="0" presStyleCnt="7">
        <dgm:presLayoutVars>
          <dgm:chMax val="1"/>
          <dgm:chPref val="1"/>
        </dgm:presLayoutVars>
      </dgm:prSet>
      <dgm:spPr/>
    </dgm:pt>
    <dgm:pt modelId="{C43A85E7-56E6-4ED6-96D1-9F06145E788D}" type="pres">
      <dgm:prSet presAssocID="{71D603AF-E9A9-45EF-AF1E-96370DF0763A}" presName="sibTrans" presStyleLbl="sibTrans2D1" presStyleIdx="0" presStyleCnt="0"/>
      <dgm:spPr/>
    </dgm:pt>
    <dgm:pt modelId="{B6AF00E7-4288-40FF-937D-F6954CDA75B7}" type="pres">
      <dgm:prSet presAssocID="{D05EDCF0-50F1-41E0-BE97-2042CE9D71D4}" presName="compNode" presStyleCnt="0"/>
      <dgm:spPr/>
    </dgm:pt>
    <dgm:pt modelId="{E01518F8-EADA-48AD-8E64-CA6B7CF3A6EB}" type="pres">
      <dgm:prSet presAssocID="{D05EDCF0-50F1-41E0-BE97-2042CE9D71D4}" presName="iconBgRect" presStyleLbl="bgShp" presStyleIdx="1" presStyleCnt="7"/>
      <dgm:spPr/>
    </dgm:pt>
    <dgm:pt modelId="{3E7FE039-9CAD-44ED-B3DE-BC77583E9466}" type="pres">
      <dgm:prSet presAssocID="{D05EDCF0-50F1-41E0-BE97-2042CE9D71D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aper"/>
        </a:ext>
      </dgm:extLst>
    </dgm:pt>
    <dgm:pt modelId="{D5BBF1A7-2334-477C-833D-2348A279DC2E}" type="pres">
      <dgm:prSet presAssocID="{D05EDCF0-50F1-41E0-BE97-2042CE9D71D4}" presName="spaceRect" presStyleCnt="0"/>
      <dgm:spPr/>
    </dgm:pt>
    <dgm:pt modelId="{737694E2-6CED-47FB-ADF3-A1E4B2BB1DC1}" type="pres">
      <dgm:prSet presAssocID="{D05EDCF0-50F1-41E0-BE97-2042CE9D71D4}" presName="textRect" presStyleLbl="revTx" presStyleIdx="1" presStyleCnt="7" custLinFactNeighborY="15348">
        <dgm:presLayoutVars>
          <dgm:chMax val="1"/>
          <dgm:chPref val="1"/>
        </dgm:presLayoutVars>
      </dgm:prSet>
      <dgm:spPr/>
    </dgm:pt>
    <dgm:pt modelId="{03ACD90A-8339-47CA-9472-15EE68E396C1}" type="pres">
      <dgm:prSet presAssocID="{BA4DB885-D7F0-42C8-AC6B-4C16D4AF2479}" presName="sibTrans" presStyleLbl="sibTrans2D1" presStyleIdx="0" presStyleCnt="0"/>
      <dgm:spPr/>
    </dgm:pt>
    <dgm:pt modelId="{9F8B284F-EB15-44C6-9C3B-9F41F93AA7D3}" type="pres">
      <dgm:prSet presAssocID="{CECECAED-9EB8-485F-B3A8-DD42D415C5F6}" presName="compNode" presStyleCnt="0"/>
      <dgm:spPr/>
    </dgm:pt>
    <dgm:pt modelId="{76A79356-8A50-413C-99B6-2BBC67C2F95F}" type="pres">
      <dgm:prSet presAssocID="{CECECAED-9EB8-485F-B3A8-DD42D415C5F6}" presName="iconBgRect" presStyleLbl="bgShp" presStyleIdx="2" presStyleCnt="7"/>
      <dgm:spPr/>
    </dgm:pt>
    <dgm:pt modelId="{7C7F0838-7E84-4B24-B224-1F882E42C26B}" type="pres">
      <dgm:prSet presAssocID="{CECECAED-9EB8-485F-B3A8-DD42D415C5F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wnward trend"/>
        </a:ext>
      </dgm:extLst>
    </dgm:pt>
    <dgm:pt modelId="{EC7649BC-B007-405D-B266-5CD6D9719170}" type="pres">
      <dgm:prSet presAssocID="{CECECAED-9EB8-485F-B3A8-DD42D415C5F6}" presName="spaceRect" presStyleCnt="0"/>
      <dgm:spPr/>
    </dgm:pt>
    <dgm:pt modelId="{03669129-8917-4D11-B09D-D4ACF9984C19}" type="pres">
      <dgm:prSet presAssocID="{CECECAED-9EB8-485F-B3A8-DD42D415C5F6}" presName="textRect" presStyleLbl="revTx" presStyleIdx="2" presStyleCnt="7">
        <dgm:presLayoutVars>
          <dgm:chMax val="1"/>
          <dgm:chPref val="1"/>
        </dgm:presLayoutVars>
      </dgm:prSet>
      <dgm:spPr/>
    </dgm:pt>
    <dgm:pt modelId="{62258E1E-CDB6-4E0B-AA63-B14FCD8219FA}" type="pres">
      <dgm:prSet presAssocID="{ABF27C69-4613-4E74-AEB9-EA1B8E1DE73F}" presName="sibTrans" presStyleLbl="sibTrans2D1" presStyleIdx="0" presStyleCnt="0"/>
      <dgm:spPr/>
    </dgm:pt>
    <dgm:pt modelId="{316E4C47-5076-4089-856F-897821D18596}" type="pres">
      <dgm:prSet presAssocID="{C6EC524B-A681-4553-86C0-55ACCAA06943}" presName="compNode" presStyleCnt="0"/>
      <dgm:spPr/>
    </dgm:pt>
    <dgm:pt modelId="{B3642362-A8CE-41BA-A110-B31E06F4B0F0}" type="pres">
      <dgm:prSet presAssocID="{C6EC524B-A681-4553-86C0-55ACCAA06943}" presName="iconBgRect" presStyleLbl="bgShp" presStyleIdx="3" presStyleCnt="7"/>
      <dgm:spPr/>
    </dgm:pt>
    <dgm:pt modelId="{994D3E1C-ED43-4D19-8880-EFDDB7BF5AA8}" type="pres">
      <dgm:prSet presAssocID="{C6EC524B-A681-4553-86C0-55ACCAA0694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ick"/>
        </a:ext>
      </dgm:extLst>
    </dgm:pt>
    <dgm:pt modelId="{E653EF70-8515-4718-8394-58FB965D0A20}" type="pres">
      <dgm:prSet presAssocID="{C6EC524B-A681-4553-86C0-55ACCAA06943}" presName="spaceRect" presStyleCnt="0"/>
      <dgm:spPr/>
    </dgm:pt>
    <dgm:pt modelId="{0531E964-9BE7-4F2C-8FC0-5CD42F7D6E19}" type="pres">
      <dgm:prSet presAssocID="{C6EC524B-A681-4553-86C0-55ACCAA06943}" presName="textRect" presStyleLbl="revTx" presStyleIdx="3" presStyleCnt="7">
        <dgm:presLayoutVars>
          <dgm:chMax val="1"/>
          <dgm:chPref val="1"/>
        </dgm:presLayoutVars>
      </dgm:prSet>
      <dgm:spPr/>
    </dgm:pt>
    <dgm:pt modelId="{5ABBF766-8789-4563-BFB6-DBE99A4BF971}" type="pres">
      <dgm:prSet presAssocID="{82AA409B-8067-4671-AF51-DB74EFB6C2E6}" presName="sibTrans" presStyleLbl="sibTrans2D1" presStyleIdx="0" presStyleCnt="0"/>
      <dgm:spPr/>
    </dgm:pt>
    <dgm:pt modelId="{142E5DCE-0529-41C3-857F-C02FE1B8255F}" type="pres">
      <dgm:prSet presAssocID="{ED927799-740E-4BD5-86F9-6ADBF825E3B2}" presName="compNode" presStyleCnt="0"/>
      <dgm:spPr/>
    </dgm:pt>
    <dgm:pt modelId="{72E4DE44-227F-48C4-B5EF-4FA773BE8EC9}" type="pres">
      <dgm:prSet presAssocID="{ED927799-740E-4BD5-86F9-6ADBF825E3B2}" presName="iconBgRect" presStyleLbl="bgShp" presStyleIdx="4" presStyleCnt="7"/>
      <dgm:spPr/>
    </dgm:pt>
    <dgm:pt modelId="{70869072-8568-442F-A7A8-95B136A54834}" type="pres">
      <dgm:prSet presAssocID="{ED927799-740E-4BD5-86F9-6ADBF825E3B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pward trend"/>
        </a:ext>
      </dgm:extLst>
    </dgm:pt>
    <dgm:pt modelId="{7994320D-DB88-496F-BCE4-521E7B9AD89C}" type="pres">
      <dgm:prSet presAssocID="{ED927799-740E-4BD5-86F9-6ADBF825E3B2}" presName="spaceRect" presStyleCnt="0"/>
      <dgm:spPr/>
    </dgm:pt>
    <dgm:pt modelId="{4F9E2DD7-DF6D-4311-B74F-2185F3EF30D9}" type="pres">
      <dgm:prSet presAssocID="{ED927799-740E-4BD5-86F9-6ADBF825E3B2}" presName="textRect" presStyleLbl="revTx" presStyleIdx="4" presStyleCnt="7">
        <dgm:presLayoutVars>
          <dgm:chMax val="1"/>
          <dgm:chPref val="1"/>
        </dgm:presLayoutVars>
      </dgm:prSet>
      <dgm:spPr/>
    </dgm:pt>
    <dgm:pt modelId="{D98503D2-9DD1-4B1F-8E52-05444C5F9110}" type="pres">
      <dgm:prSet presAssocID="{C7D3A0D9-FA38-4784-ADC6-1C18588FB672}" presName="sibTrans" presStyleLbl="sibTrans2D1" presStyleIdx="0" presStyleCnt="0"/>
      <dgm:spPr/>
    </dgm:pt>
    <dgm:pt modelId="{54017F2A-9C9E-4EA6-B347-08D742364C42}" type="pres">
      <dgm:prSet presAssocID="{D4838AA0-D12F-4B5E-BED9-28A8FBA30FE6}" presName="compNode" presStyleCnt="0"/>
      <dgm:spPr/>
    </dgm:pt>
    <dgm:pt modelId="{83D47690-5DDE-421F-99EA-13618FFF587C}" type="pres">
      <dgm:prSet presAssocID="{D4838AA0-D12F-4B5E-BED9-28A8FBA30FE6}" presName="iconBgRect" presStyleLbl="bgShp" presStyleIdx="5" presStyleCnt="7"/>
      <dgm:spPr/>
    </dgm:pt>
    <dgm:pt modelId="{48DBAA49-C82A-435B-B9F1-8237349D6210}" type="pres">
      <dgm:prSet presAssocID="{D4838AA0-D12F-4B5E-BED9-28A8FBA30FE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Gears"/>
        </a:ext>
      </dgm:extLst>
    </dgm:pt>
    <dgm:pt modelId="{D830A646-B548-4CF2-B6BB-8527ECC10D2F}" type="pres">
      <dgm:prSet presAssocID="{D4838AA0-D12F-4B5E-BED9-28A8FBA30FE6}" presName="spaceRect" presStyleCnt="0"/>
      <dgm:spPr/>
    </dgm:pt>
    <dgm:pt modelId="{48C8608A-DE06-414E-9960-55EE445CE22E}" type="pres">
      <dgm:prSet presAssocID="{D4838AA0-D12F-4B5E-BED9-28A8FBA30FE6}" presName="textRect" presStyleLbl="revTx" presStyleIdx="5" presStyleCnt="7" custLinFactNeighborY="38371">
        <dgm:presLayoutVars>
          <dgm:chMax val="1"/>
          <dgm:chPref val="1"/>
        </dgm:presLayoutVars>
      </dgm:prSet>
      <dgm:spPr/>
    </dgm:pt>
    <dgm:pt modelId="{3210A348-0AB6-4FF5-B8EC-F908515D3905}" type="pres">
      <dgm:prSet presAssocID="{2BFAFAF7-6423-4A04-AE63-C5E1B30CF8AF}" presName="sibTrans" presStyleLbl="sibTrans2D1" presStyleIdx="0" presStyleCnt="0"/>
      <dgm:spPr/>
    </dgm:pt>
    <dgm:pt modelId="{92B957D2-6E53-4358-95D6-1627E00698CC}" type="pres">
      <dgm:prSet presAssocID="{5967F12B-BCE2-458B-A098-3EBFD2782E4C}" presName="compNode" presStyleCnt="0"/>
      <dgm:spPr/>
    </dgm:pt>
    <dgm:pt modelId="{E5B651E3-9D8D-412F-8D56-4330B62633F5}" type="pres">
      <dgm:prSet presAssocID="{5967F12B-BCE2-458B-A098-3EBFD2782E4C}" presName="iconBgRect" presStyleLbl="bgShp" presStyleIdx="6" presStyleCnt="7"/>
      <dgm:spPr/>
    </dgm:pt>
    <dgm:pt modelId="{4F6C9897-FB8E-4CF5-B235-E7BAF83851AE}" type="pres">
      <dgm:prSet presAssocID="{5967F12B-BCE2-458B-A098-3EBFD2782E4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Factory"/>
        </a:ext>
      </dgm:extLst>
    </dgm:pt>
    <dgm:pt modelId="{1C69FDD8-DE52-4859-A8A3-BA8FF0B426C8}" type="pres">
      <dgm:prSet presAssocID="{5967F12B-BCE2-458B-A098-3EBFD2782E4C}" presName="spaceRect" presStyleCnt="0"/>
      <dgm:spPr/>
    </dgm:pt>
    <dgm:pt modelId="{4DA701B3-B152-457E-803B-4D8C05BF4CAC}" type="pres">
      <dgm:prSet presAssocID="{5967F12B-BCE2-458B-A098-3EBFD2782E4C}" presName="textRect" presStyleLbl="revTx" presStyleIdx="6" presStyleCnt="7" custScaleX="223138" custLinFactNeighborX="58060" custLinFactNeighborY="2558">
        <dgm:presLayoutVars>
          <dgm:chMax val="1"/>
          <dgm:chPref val="1"/>
        </dgm:presLayoutVars>
      </dgm:prSet>
      <dgm:spPr/>
    </dgm:pt>
  </dgm:ptLst>
  <dgm:cxnLst>
    <dgm:cxn modelId="{A4044703-0B84-2448-A2F4-54063E2F555E}" type="presOf" srcId="{D05EDCF0-50F1-41E0-BE97-2042CE9D71D4}" destId="{737694E2-6CED-47FB-ADF3-A1E4B2BB1DC1}" srcOrd="0" destOrd="0" presId="urn:microsoft.com/office/officeart/2018/2/layout/IconCircleList"/>
    <dgm:cxn modelId="{7C2EA013-F5AF-6345-B53E-480BD303C64F}" type="presOf" srcId="{C7D3A0D9-FA38-4784-ADC6-1C18588FB672}" destId="{D98503D2-9DD1-4B1F-8E52-05444C5F9110}" srcOrd="0" destOrd="0" presId="urn:microsoft.com/office/officeart/2018/2/layout/IconCircleList"/>
    <dgm:cxn modelId="{20E80817-B552-4151-9690-3500EE2841E6}" srcId="{B1BD086F-6D79-40DC-BC9E-6C8C8334F63F}" destId="{CECECAED-9EB8-485F-B3A8-DD42D415C5F6}" srcOrd="2" destOrd="0" parTransId="{E62E711D-A4ED-4747-8E56-FF1FA4EC08FB}" sibTransId="{ABF27C69-4613-4E74-AEB9-EA1B8E1DE73F}"/>
    <dgm:cxn modelId="{D4D05718-56F2-4E78-B893-C532F37E6454}" srcId="{B1BD086F-6D79-40DC-BC9E-6C8C8334F63F}" destId="{C6EC524B-A681-4553-86C0-55ACCAA06943}" srcOrd="3" destOrd="0" parTransId="{8D6067CE-8950-424B-8569-2F0AB4200051}" sibTransId="{82AA409B-8067-4671-AF51-DB74EFB6C2E6}"/>
    <dgm:cxn modelId="{9AC10527-CD7A-2E4F-B466-763234CE9AEC}" type="presOf" srcId="{B1BD086F-6D79-40DC-BC9E-6C8C8334F63F}" destId="{A5155AF9-E219-4540-8AEB-653C3461214D}" srcOrd="0" destOrd="0" presId="urn:microsoft.com/office/officeart/2018/2/layout/IconCircleList"/>
    <dgm:cxn modelId="{B3514432-E924-444F-AEC0-E5CDB9C03BDA}" type="presOf" srcId="{D4838AA0-D12F-4B5E-BED9-28A8FBA30FE6}" destId="{48C8608A-DE06-414E-9960-55EE445CE22E}" srcOrd="0" destOrd="0" presId="urn:microsoft.com/office/officeart/2018/2/layout/IconCircleList"/>
    <dgm:cxn modelId="{C075A240-D9E3-224F-82B4-55BB11A283CF}" type="presOf" srcId="{CECECAED-9EB8-485F-B3A8-DD42D415C5F6}" destId="{03669129-8917-4D11-B09D-D4ACF9984C19}" srcOrd="0" destOrd="0" presId="urn:microsoft.com/office/officeart/2018/2/layout/IconCircleList"/>
    <dgm:cxn modelId="{DBF36853-D8E6-B144-8C72-225B2DC5EB9C}" type="presOf" srcId="{C6EC524B-A681-4553-86C0-55ACCAA06943}" destId="{0531E964-9BE7-4F2C-8FC0-5CD42F7D6E19}" srcOrd="0" destOrd="0" presId="urn:microsoft.com/office/officeart/2018/2/layout/IconCircleList"/>
    <dgm:cxn modelId="{98571F54-5F6A-0C4A-B895-9FD580DDFA7E}" type="presOf" srcId="{ABF27C69-4613-4E74-AEB9-EA1B8E1DE73F}" destId="{62258E1E-CDB6-4E0B-AA63-B14FCD8219FA}" srcOrd="0" destOrd="0" presId="urn:microsoft.com/office/officeart/2018/2/layout/IconCircleList"/>
    <dgm:cxn modelId="{01F2AF64-2333-F348-AB1D-2533542C9035}" type="presOf" srcId="{82AA409B-8067-4671-AF51-DB74EFB6C2E6}" destId="{5ABBF766-8789-4563-BFB6-DBE99A4BF971}" srcOrd="0" destOrd="0" presId="urn:microsoft.com/office/officeart/2018/2/layout/IconCircleList"/>
    <dgm:cxn modelId="{40748E66-883B-4D48-B4E8-A55F4F75FF2F}" type="presOf" srcId="{2BFAFAF7-6423-4A04-AE63-C5E1B30CF8AF}" destId="{3210A348-0AB6-4FF5-B8EC-F908515D3905}" srcOrd="0" destOrd="0" presId="urn:microsoft.com/office/officeart/2018/2/layout/IconCircleList"/>
    <dgm:cxn modelId="{9736656B-1AB9-481F-8E7F-E0F9D5E80BAD}" srcId="{B1BD086F-6D79-40DC-BC9E-6C8C8334F63F}" destId="{ED927799-740E-4BD5-86F9-6ADBF825E3B2}" srcOrd="4" destOrd="0" parTransId="{E69D7A58-F767-47C3-B212-3ADBA3323A21}" sibTransId="{C7D3A0D9-FA38-4784-ADC6-1C18588FB672}"/>
    <dgm:cxn modelId="{96A4F970-1B1C-6249-9241-D7FA18239C09}" type="presOf" srcId="{BA4DB885-D7F0-42C8-AC6B-4C16D4AF2479}" destId="{03ACD90A-8339-47CA-9472-15EE68E396C1}" srcOrd="0" destOrd="0" presId="urn:microsoft.com/office/officeart/2018/2/layout/IconCircleList"/>
    <dgm:cxn modelId="{D0215A85-CEEF-C042-920E-40CB0B72EA43}" type="presOf" srcId="{71D603AF-E9A9-45EF-AF1E-96370DF0763A}" destId="{C43A85E7-56E6-4ED6-96D1-9F06145E788D}" srcOrd="0" destOrd="0" presId="urn:microsoft.com/office/officeart/2018/2/layout/IconCircleList"/>
    <dgm:cxn modelId="{E0AE5B88-5AB1-44B4-A40C-E116855FFC34}" srcId="{B1BD086F-6D79-40DC-BC9E-6C8C8334F63F}" destId="{D05EDCF0-50F1-41E0-BE97-2042CE9D71D4}" srcOrd="1" destOrd="0" parTransId="{EB7854C8-BBDA-46C2-8A50-B585A1883B0B}" sibTransId="{BA4DB885-D7F0-42C8-AC6B-4C16D4AF2479}"/>
    <dgm:cxn modelId="{34A1E590-95B1-4957-9028-436429604932}" srcId="{B1BD086F-6D79-40DC-BC9E-6C8C8334F63F}" destId="{3EC42AF0-DAE5-40AF-AFE2-7855F77A34EE}" srcOrd="0" destOrd="0" parTransId="{847870F5-C0C8-49FB-BD91-7E2F3D7401D1}" sibTransId="{71D603AF-E9A9-45EF-AF1E-96370DF0763A}"/>
    <dgm:cxn modelId="{7698BDB0-A47C-4C34-B53B-D9A0E66D5A82}" srcId="{B1BD086F-6D79-40DC-BC9E-6C8C8334F63F}" destId="{D4838AA0-D12F-4B5E-BED9-28A8FBA30FE6}" srcOrd="5" destOrd="0" parTransId="{2303ED58-54C3-4C66-BC34-7D8BACEB8D08}" sibTransId="{2BFAFAF7-6423-4A04-AE63-C5E1B30CF8AF}"/>
    <dgm:cxn modelId="{2E97C2B5-4119-4D4F-8A3E-9C37F5FB5456}" type="presOf" srcId="{ED927799-740E-4BD5-86F9-6ADBF825E3B2}" destId="{4F9E2DD7-DF6D-4311-B74F-2185F3EF30D9}" srcOrd="0" destOrd="0" presId="urn:microsoft.com/office/officeart/2018/2/layout/IconCircleList"/>
    <dgm:cxn modelId="{E661DFCF-E432-A244-8B5C-51779CCF60BE}" type="presOf" srcId="{3EC42AF0-DAE5-40AF-AFE2-7855F77A34EE}" destId="{6440959D-900E-40EB-B15A-37F628E7A5C5}" srcOrd="0" destOrd="0" presId="urn:microsoft.com/office/officeart/2018/2/layout/IconCircleList"/>
    <dgm:cxn modelId="{9D56A6EB-2321-9F43-8DB2-09E8F87ADB57}" type="presOf" srcId="{5967F12B-BCE2-458B-A098-3EBFD2782E4C}" destId="{4DA701B3-B152-457E-803B-4D8C05BF4CAC}" srcOrd="0" destOrd="0" presId="urn:microsoft.com/office/officeart/2018/2/layout/IconCircleList"/>
    <dgm:cxn modelId="{86B37AEC-F89C-41F6-BC11-55864126AE5C}" srcId="{B1BD086F-6D79-40DC-BC9E-6C8C8334F63F}" destId="{5967F12B-BCE2-458B-A098-3EBFD2782E4C}" srcOrd="6" destOrd="0" parTransId="{42DED8E6-A410-438F-AD5B-72B2A8FB93FD}" sibTransId="{21F21A00-006A-4990-A5C8-5DFFF9302DF5}"/>
    <dgm:cxn modelId="{DF840C0B-2445-A74C-9D29-33225B8160B7}" type="presParOf" srcId="{A5155AF9-E219-4540-8AEB-653C3461214D}" destId="{136923AD-31A2-4BFD-A5C9-3D6BCA32B8A9}" srcOrd="0" destOrd="0" presId="urn:microsoft.com/office/officeart/2018/2/layout/IconCircleList"/>
    <dgm:cxn modelId="{CDDEFD95-DA89-4D4B-9FD8-F24F8600CB46}" type="presParOf" srcId="{136923AD-31A2-4BFD-A5C9-3D6BCA32B8A9}" destId="{3A2F9E86-C8DE-4135-BD15-D55AA2907C8B}" srcOrd="0" destOrd="0" presId="urn:microsoft.com/office/officeart/2018/2/layout/IconCircleList"/>
    <dgm:cxn modelId="{96FF33D2-A2DF-6943-8626-E9CED72733FF}" type="presParOf" srcId="{3A2F9E86-C8DE-4135-BD15-D55AA2907C8B}" destId="{9600DA06-2D8C-4EA3-BADB-88C6E190C13A}" srcOrd="0" destOrd="0" presId="urn:microsoft.com/office/officeart/2018/2/layout/IconCircleList"/>
    <dgm:cxn modelId="{73578771-2CB3-0E48-9ED8-30F3937AD76F}" type="presParOf" srcId="{3A2F9E86-C8DE-4135-BD15-D55AA2907C8B}" destId="{85FFFA52-3B73-4ED9-8532-8C1DDA982B2C}" srcOrd="1" destOrd="0" presId="urn:microsoft.com/office/officeart/2018/2/layout/IconCircleList"/>
    <dgm:cxn modelId="{1BCC87A5-34F8-3647-8EA9-505B6A5D40F5}" type="presParOf" srcId="{3A2F9E86-C8DE-4135-BD15-D55AA2907C8B}" destId="{66FFBC6A-9E46-4AC3-8C92-324401AD05AB}" srcOrd="2" destOrd="0" presId="urn:microsoft.com/office/officeart/2018/2/layout/IconCircleList"/>
    <dgm:cxn modelId="{2CF8E160-2B50-2E4E-A358-CDC1745241F2}" type="presParOf" srcId="{3A2F9E86-C8DE-4135-BD15-D55AA2907C8B}" destId="{6440959D-900E-40EB-B15A-37F628E7A5C5}" srcOrd="3" destOrd="0" presId="urn:microsoft.com/office/officeart/2018/2/layout/IconCircleList"/>
    <dgm:cxn modelId="{E12ECC31-CB08-A246-9B6A-E4564E6A08D2}" type="presParOf" srcId="{136923AD-31A2-4BFD-A5C9-3D6BCA32B8A9}" destId="{C43A85E7-56E6-4ED6-96D1-9F06145E788D}" srcOrd="1" destOrd="0" presId="urn:microsoft.com/office/officeart/2018/2/layout/IconCircleList"/>
    <dgm:cxn modelId="{D60B4E5E-BC27-124B-81F5-5291BA1D2725}" type="presParOf" srcId="{136923AD-31A2-4BFD-A5C9-3D6BCA32B8A9}" destId="{B6AF00E7-4288-40FF-937D-F6954CDA75B7}" srcOrd="2" destOrd="0" presId="urn:microsoft.com/office/officeart/2018/2/layout/IconCircleList"/>
    <dgm:cxn modelId="{AB24DABE-1A77-0B41-B12C-571CE80F428E}" type="presParOf" srcId="{B6AF00E7-4288-40FF-937D-F6954CDA75B7}" destId="{E01518F8-EADA-48AD-8E64-CA6B7CF3A6EB}" srcOrd="0" destOrd="0" presId="urn:microsoft.com/office/officeart/2018/2/layout/IconCircleList"/>
    <dgm:cxn modelId="{FAA90D9B-E76B-5A45-868F-E6E1A719D678}" type="presParOf" srcId="{B6AF00E7-4288-40FF-937D-F6954CDA75B7}" destId="{3E7FE039-9CAD-44ED-B3DE-BC77583E9466}" srcOrd="1" destOrd="0" presId="urn:microsoft.com/office/officeart/2018/2/layout/IconCircleList"/>
    <dgm:cxn modelId="{1798ECAE-6004-DA42-B5B1-8B6EBBBF1878}" type="presParOf" srcId="{B6AF00E7-4288-40FF-937D-F6954CDA75B7}" destId="{D5BBF1A7-2334-477C-833D-2348A279DC2E}" srcOrd="2" destOrd="0" presId="urn:microsoft.com/office/officeart/2018/2/layout/IconCircleList"/>
    <dgm:cxn modelId="{D478F131-3D4E-444F-881E-1CF237B41CBD}" type="presParOf" srcId="{B6AF00E7-4288-40FF-937D-F6954CDA75B7}" destId="{737694E2-6CED-47FB-ADF3-A1E4B2BB1DC1}" srcOrd="3" destOrd="0" presId="urn:microsoft.com/office/officeart/2018/2/layout/IconCircleList"/>
    <dgm:cxn modelId="{6D37930C-8F07-6449-9EA6-722753D8946D}" type="presParOf" srcId="{136923AD-31A2-4BFD-A5C9-3D6BCA32B8A9}" destId="{03ACD90A-8339-47CA-9472-15EE68E396C1}" srcOrd="3" destOrd="0" presId="urn:microsoft.com/office/officeart/2018/2/layout/IconCircleList"/>
    <dgm:cxn modelId="{10C028A5-3CD8-4640-8D18-A414C5D130BE}" type="presParOf" srcId="{136923AD-31A2-4BFD-A5C9-3D6BCA32B8A9}" destId="{9F8B284F-EB15-44C6-9C3B-9F41F93AA7D3}" srcOrd="4" destOrd="0" presId="urn:microsoft.com/office/officeart/2018/2/layout/IconCircleList"/>
    <dgm:cxn modelId="{4D58A1A0-94BF-9D44-8112-8740B6C445BA}" type="presParOf" srcId="{9F8B284F-EB15-44C6-9C3B-9F41F93AA7D3}" destId="{76A79356-8A50-413C-99B6-2BBC67C2F95F}" srcOrd="0" destOrd="0" presId="urn:microsoft.com/office/officeart/2018/2/layout/IconCircleList"/>
    <dgm:cxn modelId="{25F4064B-D3FD-2346-83AA-49CC3BFB977C}" type="presParOf" srcId="{9F8B284F-EB15-44C6-9C3B-9F41F93AA7D3}" destId="{7C7F0838-7E84-4B24-B224-1F882E42C26B}" srcOrd="1" destOrd="0" presId="urn:microsoft.com/office/officeart/2018/2/layout/IconCircleList"/>
    <dgm:cxn modelId="{B207AFC8-3F70-B44E-B7D7-E0FFDA0B94B5}" type="presParOf" srcId="{9F8B284F-EB15-44C6-9C3B-9F41F93AA7D3}" destId="{EC7649BC-B007-405D-B266-5CD6D9719170}" srcOrd="2" destOrd="0" presId="urn:microsoft.com/office/officeart/2018/2/layout/IconCircleList"/>
    <dgm:cxn modelId="{095C67D2-14EC-694E-B394-D482E1076C97}" type="presParOf" srcId="{9F8B284F-EB15-44C6-9C3B-9F41F93AA7D3}" destId="{03669129-8917-4D11-B09D-D4ACF9984C19}" srcOrd="3" destOrd="0" presId="urn:microsoft.com/office/officeart/2018/2/layout/IconCircleList"/>
    <dgm:cxn modelId="{E56B141E-B7F7-C54D-A78E-826561C5CC5C}" type="presParOf" srcId="{136923AD-31A2-4BFD-A5C9-3D6BCA32B8A9}" destId="{62258E1E-CDB6-4E0B-AA63-B14FCD8219FA}" srcOrd="5" destOrd="0" presId="urn:microsoft.com/office/officeart/2018/2/layout/IconCircleList"/>
    <dgm:cxn modelId="{355A0393-F968-5C45-9319-2A89A7D10F56}" type="presParOf" srcId="{136923AD-31A2-4BFD-A5C9-3D6BCA32B8A9}" destId="{316E4C47-5076-4089-856F-897821D18596}" srcOrd="6" destOrd="0" presId="urn:microsoft.com/office/officeart/2018/2/layout/IconCircleList"/>
    <dgm:cxn modelId="{0B41DF05-C535-2341-BCF2-DC7EA1B83C8C}" type="presParOf" srcId="{316E4C47-5076-4089-856F-897821D18596}" destId="{B3642362-A8CE-41BA-A110-B31E06F4B0F0}" srcOrd="0" destOrd="0" presId="urn:microsoft.com/office/officeart/2018/2/layout/IconCircleList"/>
    <dgm:cxn modelId="{B389D732-E521-174E-A740-B49B7C5506D0}" type="presParOf" srcId="{316E4C47-5076-4089-856F-897821D18596}" destId="{994D3E1C-ED43-4D19-8880-EFDDB7BF5AA8}" srcOrd="1" destOrd="0" presId="urn:microsoft.com/office/officeart/2018/2/layout/IconCircleList"/>
    <dgm:cxn modelId="{13AFD6C8-165B-F74E-A11B-8F2CCAF92E10}" type="presParOf" srcId="{316E4C47-5076-4089-856F-897821D18596}" destId="{E653EF70-8515-4718-8394-58FB965D0A20}" srcOrd="2" destOrd="0" presId="urn:microsoft.com/office/officeart/2018/2/layout/IconCircleList"/>
    <dgm:cxn modelId="{783DE4DC-A88B-A04D-B527-2C744F933F34}" type="presParOf" srcId="{316E4C47-5076-4089-856F-897821D18596}" destId="{0531E964-9BE7-4F2C-8FC0-5CD42F7D6E19}" srcOrd="3" destOrd="0" presId="urn:microsoft.com/office/officeart/2018/2/layout/IconCircleList"/>
    <dgm:cxn modelId="{64F5C9B7-6ADA-3E40-AF36-55EDFBBEE3C1}" type="presParOf" srcId="{136923AD-31A2-4BFD-A5C9-3D6BCA32B8A9}" destId="{5ABBF766-8789-4563-BFB6-DBE99A4BF971}" srcOrd="7" destOrd="0" presId="urn:microsoft.com/office/officeart/2018/2/layout/IconCircleList"/>
    <dgm:cxn modelId="{AE15E3AC-F8F9-664E-8ED6-97CD25024DC7}" type="presParOf" srcId="{136923AD-31A2-4BFD-A5C9-3D6BCA32B8A9}" destId="{142E5DCE-0529-41C3-857F-C02FE1B8255F}" srcOrd="8" destOrd="0" presId="urn:microsoft.com/office/officeart/2018/2/layout/IconCircleList"/>
    <dgm:cxn modelId="{A361AF41-D4DD-5F43-A17F-80E732668AB0}" type="presParOf" srcId="{142E5DCE-0529-41C3-857F-C02FE1B8255F}" destId="{72E4DE44-227F-48C4-B5EF-4FA773BE8EC9}" srcOrd="0" destOrd="0" presId="urn:microsoft.com/office/officeart/2018/2/layout/IconCircleList"/>
    <dgm:cxn modelId="{3BA12660-B761-A441-A5C4-AE1E619BD28E}" type="presParOf" srcId="{142E5DCE-0529-41C3-857F-C02FE1B8255F}" destId="{70869072-8568-442F-A7A8-95B136A54834}" srcOrd="1" destOrd="0" presId="urn:microsoft.com/office/officeart/2018/2/layout/IconCircleList"/>
    <dgm:cxn modelId="{4CA71202-0E24-F249-B0C6-7FAD7BE55A7C}" type="presParOf" srcId="{142E5DCE-0529-41C3-857F-C02FE1B8255F}" destId="{7994320D-DB88-496F-BCE4-521E7B9AD89C}" srcOrd="2" destOrd="0" presId="urn:microsoft.com/office/officeart/2018/2/layout/IconCircleList"/>
    <dgm:cxn modelId="{33665328-ED9D-FE48-A0A0-B270911676F7}" type="presParOf" srcId="{142E5DCE-0529-41C3-857F-C02FE1B8255F}" destId="{4F9E2DD7-DF6D-4311-B74F-2185F3EF30D9}" srcOrd="3" destOrd="0" presId="urn:microsoft.com/office/officeart/2018/2/layout/IconCircleList"/>
    <dgm:cxn modelId="{FAE03584-4760-7045-8ECC-683705F7D72D}" type="presParOf" srcId="{136923AD-31A2-4BFD-A5C9-3D6BCA32B8A9}" destId="{D98503D2-9DD1-4B1F-8E52-05444C5F9110}" srcOrd="9" destOrd="0" presId="urn:microsoft.com/office/officeart/2018/2/layout/IconCircleList"/>
    <dgm:cxn modelId="{3EC4F3B2-51B5-4548-9C72-41EA3199A64C}" type="presParOf" srcId="{136923AD-31A2-4BFD-A5C9-3D6BCA32B8A9}" destId="{54017F2A-9C9E-4EA6-B347-08D742364C42}" srcOrd="10" destOrd="0" presId="urn:microsoft.com/office/officeart/2018/2/layout/IconCircleList"/>
    <dgm:cxn modelId="{A856AAF8-7EBF-894A-B9D0-A7873E64A268}" type="presParOf" srcId="{54017F2A-9C9E-4EA6-B347-08D742364C42}" destId="{83D47690-5DDE-421F-99EA-13618FFF587C}" srcOrd="0" destOrd="0" presId="urn:microsoft.com/office/officeart/2018/2/layout/IconCircleList"/>
    <dgm:cxn modelId="{79C6667D-F12A-C44E-A28B-FD54A9179932}" type="presParOf" srcId="{54017F2A-9C9E-4EA6-B347-08D742364C42}" destId="{48DBAA49-C82A-435B-B9F1-8237349D6210}" srcOrd="1" destOrd="0" presId="urn:microsoft.com/office/officeart/2018/2/layout/IconCircleList"/>
    <dgm:cxn modelId="{16AA477D-E1F4-8B48-9EE2-341A5AB8A753}" type="presParOf" srcId="{54017F2A-9C9E-4EA6-B347-08D742364C42}" destId="{D830A646-B548-4CF2-B6BB-8527ECC10D2F}" srcOrd="2" destOrd="0" presId="urn:microsoft.com/office/officeart/2018/2/layout/IconCircleList"/>
    <dgm:cxn modelId="{E6559D91-DDED-454E-99A0-027350B180C6}" type="presParOf" srcId="{54017F2A-9C9E-4EA6-B347-08D742364C42}" destId="{48C8608A-DE06-414E-9960-55EE445CE22E}" srcOrd="3" destOrd="0" presId="urn:microsoft.com/office/officeart/2018/2/layout/IconCircleList"/>
    <dgm:cxn modelId="{03F95AF4-5003-3248-B525-FE771E7B6119}" type="presParOf" srcId="{136923AD-31A2-4BFD-A5C9-3D6BCA32B8A9}" destId="{3210A348-0AB6-4FF5-B8EC-F908515D3905}" srcOrd="11" destOrd="0" presId="urn:microsoft.com/office/officeart/2018/2/layout/IconCircleList"/>
    <dgm:cxn modelId="{A0F22678-2EFC-3341-B00F-06EBCF64E822}" type="presParOf" srcId="{136923AD-31A2-4BFD-A5C9-3D6BCA32B8A9}" destId="{92B957D2-6E53-4358-95D6-1627E00698CC}" srcOrd="12" destOrd="0" presId="urn:microsoft.com/office/officeart/2018/2/layout/IconCircleList"/>
    <dgm:cxn modelId="{8B216AE7-7A75-0948-8A56-CB69ED8EC1D2}" type="presParOf" srcId="{92B957D2-6E53-4358-95D6-1627E00698CC}" destId="{E5B651E3-9D8D-412F-8D56-4330B62633F5}" srcOrd="0" destOrd="0" presId="urn:microsoft.com/office/officeart/2018/2/layout/IconCircleList"/>
    <dgm:cxn modelId="{E1C8231C-3600-1B48-AFDC-AA997EEE92FB}" type="presParOf" srcId="{92B957D2-6E53-4358-95D6-1627E00698CC}" destId="{4F6C9897-FB8E-4CF5-B235-E7BAF83851AE}" srcOrd="1" destOrd="0" presId="urn:microsoft.com/office/officeart/2018/2/layout/IconCircleList"/>
    <dgm:cxn modelId="{5E1B5D50-1E43-EF42-82AA-155CD35C3508}" type="presParOf" srcId="{92B957D2-6E53-4358-95D6-1627E00698CC}" destId="{1C69FDD8-DE52-4859-A8A3-BA8FF0B426C8}" srcOrd="2" destOrd="0" presId="urn:microsoft.com/office/officeart/2018/2/layout/IconCircleList"/>
    <dgm:cxn modelId="{97A909F0-648C-204F-8829-333E20003D4D}" type="presParOf" srcId="{92B957D2-6E53-4358-95D6-1627E00698CC}" destId="{4DA701B3-B152-457E-803B-4D8C05BF4CA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DE34D-FB46-451E-BCC7-3224C8F5A497}">
      <dsp:nvSpPr>
        <dsp:cNvPr id="0" name=""/>
        <dsp:cNvSpPr/>
      </dsp:nvSpPr>
      <dsp:spPr>
        <a:xfrm>
          <a:off x="2347449" y="477068"/>
          <a:ext cx="647841" cy="6478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C54F7F-EB46-40A8-B612-EFD9417FBF27}">
      <dsp:nvSpPr>
        <dsp:cNvPr id="0" name=""/>
        <dsp:cNvSpPr/>
      </dsp:nvSpPr>
      <dsp:spPr>
        <a:xfrm>
          <a:off x="1938546" y="1433979"/>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Regulation</a:t>
          </a:r>
        </a:p>
      </dsp:txBody>
      <dsp:txXfrm>
        <a:off x="1938546" y="1433979"/>
        <a:ext cx="1439648" cy="575859"/>
      </dsp:txXfrm>
    </dsp:sp>
    <dsp:sp modelId="{57F6F2AE-A308-4666-9361-C9FC43CB73F3}">
      <dsp:nvSpPr>
        <dsp:cNvPr id="0" name=""/>
        <dsp:cNvSpPr/>
      </dsp:nvSpPr>
      <dsp:spPr>
        <a:xfrm>
          <a:off x="4157565" y="493996"/>
          <a:ext cx="647841" cy="6478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00585-FA46-48DD-B939-23DA3E2EC282}">
      <dsp:nvSpPr>
        <dsp:cNvPr id="0" name=""/>
        <dsp:cNvSpPr/>
      </dsp:nvSpPr>
      <dsp:spPr>
        <a:xfrm>
          <a:off x="3676994" y="1434042"/>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Challenges and problems</a:t>
          </a:r>
        </a:p>
      </dsp:txBody>
      <dsp:txXfrm>
        <a:off x="3676994" y="1434042"/>
        <a:ext cx="1439648" cy="575859"/>
      </dsp:txXfrm>
    </dsp:sp>
    <dsp:sp modelId="{80990137-6235-42C8-95A1-FC5DB98423C0}">
      <dsp:nvSpPr>
        <dsp:cNvPr id="0" name=""/>
        <dsp:cNvSpPr/>
      </dsp:nvSpPr>
      <dsp:spPr>
        <a:xfrm>
          <a:off x="761651" y="531545"/>
          <a:ext cx="647841" cy="6478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BA4C2D-04FE-4568-AE36-9F9F17765982}">
      <dsp:nvSpPr>
        <dsp:cNvPr id="0" name=""/>
        <dsp:cNvSpPr/>
      </dsp:nvSpPr>
      <dsp:spPr>
        <a:xfrm>
          <a:off x="278300" y="1437659"/>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Integrated Report</a:t>
          </a:r>
        </a:p>
      </dsp:txBody>
      <dsp:txXfrm>
        <a:off x="278300" y="1437659"/>
        <a:ext cx="1439648" cy="575859"/>
      </dsp:txXfrm>
    </dsp:sp>
    <dsp:sp modelId="{ACB22C7C-AEDE-4019-9397-CD6D0DB08045}">
      <dsp:nvSpPr>
        <dsp:cNvPr id="0" name=""/>
        <dsp:cNvSpPr/>
      </dsp:nvSpPr>
      <dsp:spPr>
        <a:xfrm>
          <a:off x="5779672" y="510931"/>
          <a:ext cx="647841" cy="6478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E818B0-FCEC-4909-9782-06B7AAB7824B}">
      <dsp:nvSpPr>
        <dsp:cNvPr id="0" name=""/>
        <dsp:cNvSpPr/>
      </dsp:nvSpPr>
      <dsp:spPr>
        <a:xfrm>
          <a:off x="5383769"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Quality aspects</a:t>
          </a:r>
        </a:p>
      </dsp:txBody>
      <dsp:txXfrm>
        <a:off x="5383769" y="1419853"/>
        <a:ext cx="1439648" cy="575859"/>
      </dsp:txXfrm>
    </dsp:sp>
    <dsp:sp modelId="{F5C1D142-9486-474A-B829-5482E4AB1698}">
      <dsp:nvSpPr>
        <dsp:cNvPr id="0" name=""/>
        <dsp:cNvSpPr/>
      </dsp:nvSpPr>
      <dsp:spPr>
        <a:xfrm>
          <a:off x="7471259" y="510931"/>
          <a:ext cx="647841" cy="6478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1ADF0C-21C6-4226-BFA6-566E80FBB0F4}">
      <dsp:nvSpPr>
        <dsp:cNvPr id="0" name=""/>
        <dsp:cNvSpPr/>
      </dsp:nvSpPr>
      <dsp:spPr>
        <a:xfrm>
          <a:off x="7075356"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Methodology</a:t>
          </a:r>
        </a:p>
      </dsp:txBody>
      <dsp:txXfrm>
        <a:off x="7075356" y="1419853"/>
        <a:ext cx="1439648" cy="575859"/>
      </dsp:txXfrm>
    </dsp:sp>
    <dsp:sp modelId="{38FA8CB1-EF9F-40C9-9926-6118B44FB859}">
      <dsp:nvSpPr>
        <dsp:cNvPr id="0" name=""/>
        <dsp:cNvSpPr/>
      </dsp:nvSpPr>
      <dsp:spPr>
        <a:xfrm>
          <a:off x="9162846" y="510931"/>
          <a:ext cx="647841" cy="6478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E73282-060A-445A-AB15-5D84827E1F06}">
      <dsp:nvSpPr>
        <dsp:cNvPr id="0" name=""/>
        <dsp:cNvSpPr/>
      </dsp:nvSpPr>
      <dsp:spPr>
        <a:xfrm>
          <a:off x="8766943" y="1419853"/>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Findings</a:t>
          </a:r>
        </a:p>
      </dsp:txBody>
      <dsp:txXfrm>
        <a:off x="8766943" y="1419853"/>
        <a:ext cx="1439648" cy="575859"/>
      </dsp:txXfrm>
    </dsp:sp>
    <dsp:sp modelId="{85FC50C0-6DCE-47CC-9A2E-E3BBC18FDBC7}">
      <dsp:nvSpPr>
        <dsp:cNvPr id="0" name=""/>
        <dsp:cNvSpPr/>
      </dsp:nvSpPr>
      <dsp:spPr>
        <a:xfrm>
          <a:off x="4933879" y="2355625"/>
          <a:ext cx="647841" cy="64784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A5DB2-752E-402D-A28E-8272EC39BB24}">
      <dsp:nvSpPr>
        <dsp:cNvPr id="0" name=""/>
        <dsp:cNvSpPr/>
      </dsp:nvSpPr>
      <dsp:spPr>
        <a:xfrm>
          <a:off x="4537975" y="3264547"/>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Conclusions</a:t>
          </a:r>
        </a:p>
      </dsp:txBody>
      <dsp:txXfrm>
        <a:off x="4537975" y="3264547"/>
        <a:ext cx="1439648" cy="575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0DA06-2D8C-4EA3-BADB-88C6E190C13A}">
      <dsp:nvSpPr>
        <dsp:cNvPr id="0" name=""/>
        <dsp:cNvSpPr/>
      </dsp:nvSpPr>
      <dsp:spPr>
        <a:xfrm>
          <a:off x="348507" y="43248"/>
          <a:ext cx="928462" cy="9284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FFA52-3B73-4ED9-8532-8C1DDA982B2C}">
      <dsp:nvSpPr>
        <dsp:cNvPr id="0" name=""/>
        <dsp:cNvSpPr/>
      </dsp:nvSpPr>
      <dsp:spPr>
        <a:xfrm>
          <a:off x="543484" y="238225"/>
          <a:ext cx="538507" cy="53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0959D-900E-40EB-B15A-37F628E7A5C5}">
      <dsp:nvSpPr>
        <dsp:cNvPr id="0" name=""/>
        <dsp:cNvSpPr/>
      </dsp:nvSpPr>
      <dsp:spPr>
        <a:xfrm>
          <a:off x="1475925" y="43248"/>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M</a:t>
          </a:r>
          <a:r>
            <a:rPr lang="en-US" sz="1800" kern="1200" dirty="0"/>
            <a:t>ore companies are using some form of the IR</a:t>
          </a:r>
        </a:p>
      </dsp:txBody>
      <dsp:txXfrm>
        <a:off x="1475925" y="43248"/>
        <a:ext cx="2188517" cy="928462"/>
      </dsp:txXfrm>
    </dsp:sp>
    <dsp:sp modelId="{E01518F8-EADA-48AD-8E64-CA6B7CF3A6EB}">
      <dsp:nvSpPr>
        <dsp:cNvPr id="0" name=""/>
        <dsp:cNvSpPr/>
      </dsp:nvSpPr>
      <dsp:spPr>
        <a:xfrm>
          <a:off x="4045775" y="43248"/>
          <a:ext cx="928462" cy="9284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7FE039-9CAD-44ED-B3DE-BC77583E9466}">
      <dsp:nvSpPr>
        <dsp:cNvPr id="0" name=""/>
        <dsp:cNvSpPr/>
      </dsp:nvSpPr>
      <dsp:spPr>
        <a:xfrm>
          <a:off x="4240752" y="238225"/>
          <a:ext cx="538507" cy="53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694E2-6CED-47FB-ADF3-A1E4B2BB1DC1}">
      <dsp:nvSpPr>
        <dsp:cNvPr id="0" name=""/>
        <dsp:cNvSpPr/>
      </dsp:nvSpPr>
      <dsp:spPr>
        <a:xfrm>
          <a:off x="5173193" y="185748"/>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A</a:t>
          </a:r>
          <a:r>
            <a:rPr lang="en-US" sz="1800" kern="1200" dirty="0" err="1"/>
            <a:t>verage</a:t>
          </a:r>
          <a:r>
            <a:rPr lang="en-US" sz="1800" kern="1200" dirty="0"/>
            <a:t> number of pages increased from 180 pages (2016) to 250 pages (2019)</a:t>
          </a:r>
        </a:p>
      </dsp:txBody>
      <dsp:txXfrm>
        <a:off x="5173193" y="185748"/>
        <a:ext cx="2188517" cy="928462"/>
      </dsp:txXfrm>
    </dsp:sp>
    <dsp:sp modelId="{76A79356-8A50-413C-99B6-2BBC67C2F95F}">
      <dsp:nvSpPr>
        <dsp:cNvPr id="0" name=""/>
        <dsp:cNvSpPr/>
      </dsp:nvSpPr>
      <dsp:spPr>
        <a:xfrm>
          <a:off x="7743044" y="43248"/>
          <a:ext cx="928462" cy="9284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7F0838-7E84-4B24-B224-1F882E42C26B}">
      <dsp:nvSpPr>
        <dsp:cNvPr id="0" name=""/>
        <dsp:cNvSpPr/>
      </dsp:nvSpPr>
      <dsp:spPr>
        <a:xfrm>
          <a:off x="7938021" y="238225"/>
          <a:ext cx="538507" cy="53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669129-8917-4D11-B09D-D4ACF9984C19}">
      <dsp:nvSpPr>
        <dsp:cNvPr id="0" name=""/>
        <dsp:cNvSpPr/>
      </dsp:nvSpPr>
      <dsp:spPr>
        <a:xfrm>
          <a:off x="8870462" y="43248"/>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13 companies worsened the quality of the report</a:t>
          </a:r>
        </a:p>
      </dsp:txBody>
      <dsp:txXfrm>
        <a:off x="8870462" y="43248"/>
        <a:ext cx="2188517" cy="928462"/>
      </dsp:txXfrm>
    </dsp:sp>
    <dsp:sp modelId="{B3642362-A8CE-41BA-A110-B31E06F4B0F0}">
      <dsp:nvSpPr>
        <dsp:cNvPr id="0" name=""/>
        <dsp:cNvSpPr/>
      </dsp:nvSpPr>
      <dsp:spPr>
        <a:xfrm>
          <a:off x="348507" y="1711437"/>
          <a:ext cx="928462" cy="92846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4D3E1C-ED43-4D19-8880-EFDDB7BF5AA8}">
      <dsp:nvSpPr>
        <dsp:cNvPr id="0" name=""/>
        <dsp:cNvSpPr/>
      </dsp:nvSpPr>
      <dsp:spPr>
        <a:xfrm>
          <a:off x="543484" y="1906415"/>
          <a:ext cx="538507" cy="5385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31E964-9BE7-4F2C-8FC0-5CD42F7D6E19}">
      <dsp:nvSpPr>
        <dsp:cNvPr id="0" name=""/>
        <dsp:cNvSpPr/>
      </dsp:nvSpPr>
      <dsp:spPr>
        <a:xfrm>
          <a:off x="1475925" y="1711437"/>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4 companies maintained it</a:t>
          </a:r>
        </a:p>
      </dsp:txBody>
      <dsp:txXfrm>
        <a:off x="1475925" y="1711437"/>
        <a:ext cx="2188517" cy="928462"/>
      </dsp:txXfrm>
    </dsp:sp>
    <dsp:sp modelId="{72E4DE44-227F-48C4-B5EF-4FA773BE8EC9}">
      <dsp:nvSpPr>
        <dsp:cNvPr id="0" name=""/>
        <dsp:cNvSpPr/>
      </dsp:nvSpPr>
      <dsp:spPr>
        <a:xfrm>
          <a:off x="4045775" y="1711437"/>
          <a:ext cx="928462" cy="92846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869072-8568-442F-A7A8-95B136A54834}">
      <dsp:nvSpPr>
        <dsp:cNvPr id="0" name=""/>
        <dsp:cNvSpPr/>
      </dsp:nvSpPr>
      <dsp:spPr>
        <a:xfrm>
          <a:off x="4240752" y="1906415"/>
          <a:ext cx="538507" cy="5385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E2DD7-DF6D-4311-B74F-2185F3EF30D9}">
      <dsp:nvSpPr>
        <dsp:cNvPr id="0" name=""/>
        <dsp:cNvSpPr/>
      </dsp:nvSpPr>
      <dsp:spPr>
        <a:xfrm>
          <a:off x="5173193" y="1711437"/>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11 companies improved the quality of the report</a:t>
          </a:r>
        </a:p>
      </dsp:txBody>
      <dsp:txXfrm>
        <a:off x="5173193" y="1711437"/>
        <a:ext cx="2188517" cy="928462"/>
      </dsp:txXfrm>
    </dsp:sp>
    <dsp:sp modelId="{83D47690-5DDE-421F-99EA-13618FFF587C}">
      <dsp:nvSpPr>
        <dsp:cNvPr id="0" name=""/>
        <dsp:cNvSpPr/>
      </dsp:nvSpPr>
      <dsp:spPr>
        <a:xfrm>
          <a:off x="7743044" y="1711437"/>
          <a:ext cx="928462" cy="9284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DBAA49-C82A-435B-B9F1-8237349D6210}">
      <dsp:nvSpPr>
        <dsp:cNvPr id="0" name=""/>
        <dsp:cNvSpPr/>
      </dsp:nvSpPr>
      <dsp:spPr>
        <a:xfrm>
          <a:off x="7938021" y="1906415"/>
          <a:ext cx="538507" cy="53850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8608A-DE06-414E-9960-55EE445CE22E}">
      <dsp:nvSpPr>
        <dsp:cNvPr id="0" name=""/>
        <dsp:cNvSpPr/>
      </dsp:nvSpPr>
      <dsp:spPr>
        <a:xfrm>
          <a:off x="8870462" y="2067698"/>
          <a:ext cx="2188517"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err="1"/>
            <a:t>Enagas</a:t>
          </a:r>
          <a:r>
            <a:rPr lang="en-US" sz="1800" kern="1200" dirty="0"/>
            <a:t>, great improvement, particularly in easy navigability, technological elements and business model description.</a:t>
          </a:r>
        </a:p>
      </dsp:txBody>
      <dsp:txXfrm>
        <a:off x="8870462" y="2067698"/>
        <a:ext cx="2188517" cy="928462"/>
      </dsp:txXfrm>
    </dsp:sp>
    <dsp:sp modelId="{E5B651E3-9D8D-412F-8D56-4330B62633F5}">
      <dsp:nvSpPr>
        <dsp:cNvPr id="0" name=""/>
        <dsp:cNvSpPr/>
      </dsp:nvSpPr>
      <dsp:spPr>
        <a:xfrm>
          <a:off x="568537" y="3379627"/>
          <a:ext cx="928462" cy="9284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6C9897-FB8E-4CF5-B235-E7BAF83851AE}">
      <dsp:nvSpPr>
        <dsp:cNvPr id="0" name=""/>
        <dsp:cNvSpPr/>
      </dsp:nvSpPr>
      <dsp:spPr>
        <a:xfrm>
          <a:off x="763514" y="3574604"/>
          <a:ext cx="538507" cy="53850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A701B3-B152-457E-803B-4D8C05BF4CAC}">
      <dsp:nvSpPr>
        <dsp:cNvPr id="0" name=""/>
        <dsp:cNvSpPr/>
      </dsp:nvSpPr>
      <dsp:spPr>
        <a:xfrm>
          <a:off x="1619160" y="3403377"/>
          <a:ext cx="4883414" cy="928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7 new companies, which started with IR in 2019 show medium or low quality (average score was 7 points out of 20)</a:t>
          </a:r>
        </a:p>
      </dsp:txBody>
      <dsp:txXfrm>
        <a:off x="1619160" y="3403377"/>
        <a:ext cx="4883414" cy="92846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67B90-AB99-F547-AE7A-147E9D28BDF0}" type="datetimeFigureOut">
              <a:rPr lang="en-SK" smtClean="0"/>
              <a:t>21/09/2020</a:t>
            </a:fld>
            <a:endParaRPr lang="en-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C8BA8-5049-0249-A507-B499549978F3}" type="slidenum">
              <a:rPr lang="en-SK" smtClean="0"/>
              <a:t>‹#›</a:t>
            </a:fld>
            <a:endParaRPr lang="en-SK"/>
          </a:p>
        </p:txBody>
      </p:sp>
    </p:spTree>
    <p:extLst>
      <p:ext uri="{BB962C8B-B14F-4D97-AF65-F5344CB8AC3E}">
        <p14:creationId xmlns:p14="http://schemas.microsoft.com/office/powerpoint/2010/main" val="14586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DE1C8BA8-5049-0249-A507-B499549978F3}" type="slidenum">
              <a:rPr lang="en-SK" smtClean="0"/>
              <a:t>3</a:t>
            </a:fld>
            <a:endParaRPr lang="en-SK"/>
          </a:p>
        </p:txBody>
      </p:sp>
    </p:spTree>
    <p:extLst>
      <p:ext uri="{BB962C8B-B14F-4D97-AF65-F5344CB8AC3E}">
        <p14:creationId xmlns:p14="http://schemas.microsoft.com/office/powerpoint/2010/main" val="61129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DE1C8BA8-5049-0249-A507-B499549978F3}" type="slidenum">
              <a:rPr lang="en-SK" smtClean="0"/>
              <a:t>9</a:t>
            </a:fld>
            <a:endParaRPr lang="en-SK"/>
          </a:p>
        </p:txBody>
      </p:sp>
    </p:spTree>
    <p:extLst>
      <p:ext uri="{BB962C8B-B14F-4D97-AF65-F5344CB8AC3E}">
        <p14:creationId xmlns:p14="http://schemas.microsoft.com/office/powerpoint/2010/main" val="220201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DE1C8BA8-5049-0249-A507-B499549978F3}" type="slidenum">
              <a:rPr lang="en-SK" smtClean="0"/>
              <a:t>10</a:t>
            </a:fld>
            <a:endParaRPr lang="en-SK"/>
          </a:p>
        </p:txBody>
      </p:sp>
    </p:spTree>
    <p:extLst>
      <p:ext uri="{BB962C8B-B14F-4D97-AF65-F5344CB8AC3E}">
        <p14:creationId xmlns:p14="http://schemas.microsoft.com/office/powerpoint/2010/main" val="2914425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DE1C8BA8-5049-0249-A507-B499549978F3}" type="slidenum">
              <a:rPr lang="en-SK" smtClean="0"/>
              <a:t>11</a:t>
            </a:fld>
            <a:endParaRPr lang="en-SK"/>
          </a:p>
        </p:txBody>
      </p:sp>
    </p:spTree>
    <p:extLst>
      <p:ext uri="{BB962C8B-B14F-4D97-AF65-F5344CB8AC3E}">
        <p14:creationId xmlns:p14="http://schemas.microsoft.com/office/powerpoint/2010/main" val="2015057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DE1C8BA8-5049-0249-A507-B499549978F3}" type="slidenum">
              <a:rPr lang="en-SK" smtClean="0"/>
              <a:t>12</a:t>
            </a:fld>
            <a:endParaRPr lang="en-SK"/>
          </a:p>
        </p:txBody>
      </p:sp>
    </p:spTree>
    <p:extLst>
      <p:ext uri="{BB962C8B-B14F-4D97-AF65-F5344CB8AC3E}">
        <p14:creationId xmlns:p14="http://schemas.microsoft.com/office/powerpoint/2010/main" val="833020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DE1C8BA8-5049-0249-A507-B499549978F3}" type="slidenum">
              <a:rPr lang="en-SK" smtClean="0"/>
              <a:t>13</a:t>
            </a:fld>
            <a:endParaRPr lang="en-SK"/>
          </a:p>
        </p:txBody>
      </p:sp>
    </p:spTree>
    <p:extLst>
      <p:ext uri="{BB962C8B-B14F-4D97-AF65-F5344CB8AC3E}">
        <p14:creationId xmlns:p14="http://schemas.microsoft.com/office/powerpoint/2010/main" val="3299958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DE1C8BA8-5049-0249-A507-B499549978F3}" type="slidenum">
              <a:rPr lang="en-SK" smtClean="0"/>
              <a:t>24</a:t>
            </a:fld>
            <a:endParaRPr lang="en-SK"/>
          </a:p>
        </p:txBody>
      </p:sp>
    </p:spTree>
    <p:extLst>
      <p:ext uri="{BB962C8B-B14F-4D97-AF65-F5344CB8AC3E}">
        <p14:creationId xmlns:p14="http://schemas.microsoft.com/office/powerpoint/2010/main" val="4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DE1C8BA8-5049-0249-A507-B499549978F3}" type="slidenum">
              <a:rPr lang="en-SK" smtClean="0"/>
              <a:t>25</a:t>
            </a:fld>
            <a:endParaRPr lang="en-SK"/>
          </a:p>
        </p:txBody>
      </p:sp>
    </p:spTree>
    <p:extLst>
      <p:ext uri="{BB962C8B-B14F-4D97-AF65-F5344CB8AC3E}">
        <p14:creationId xmlns:p14="http://schemas.microsoft.com/office/powerpoint/2010/main" val="105316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2A1D-C29E-A247-A9B4-08D36C05B6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AC6F09-CDCC-5F40-ACD0-B900703868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C70269-99BF-624E-86FB-20EE4EEA7C07}"/>
              </a:ext>
            </a:extLst>
          </p:cNvPr>
          <p:cNvSpPr>
            <a:spLocks noGrp="1"/>
          </p:cNvSpPr>
          <p:nvPr>
            <p:ph type="dt" sz="half" idx="10"/>
          </p:nvPr>
        </p:nvSpPr>
        <p:spPr/>
        <p:txBody>
          <a:bodyPr/>
          <a:lstStyle/>
          <a:p>
            <a:fld id="{D04FFEB5-5D58-F544-8537-99AC2257EE22}" type="datetimeFigureOut">
              <a:rPr lang="en-US" smtClean="0"/>
              <a:t>9/21/20</a:t>
            </a:fld>
            <a:endParaRPr lang="en-US"/>
          </a:p>
        </p:txBody>
      </p:sp>
      <p:sp>
        <p:nvSpPr>
          <p:cNvPr id="5" name="Footer Placeholder 4">
            <a:extLst>
              <a:ext uri="{FF2B5EF4-FFF2-40B4-BE49-F238E27FC236}">
                <a16:creationId xmlns:a16="http://schemas.microsoft.com/office/drawing/2014/main" id="{EA3A53DC-0F51-8246-8746-5C8692D0A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519D0-FB3F-0640-A870-F514A50F0B37}"/>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4145424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3001-073E-4242-AA92-54AD00D0F9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4BE0FA-4DEA-8142-A1A1-15F7DC18E1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94F5E-CC6D-AC44-8B04-8AEA69BB1682}"/>
              </a:ext>
            </a:extLst>
          </p:cNvPr>
          <p:cNvSpPr>
            <a:spLocks noGrp="1"/>
          </p:cNvSpPr>
          <p:nvPr>
            <p:ph type="dt" sz="half" idx="10"/>
          </p:nvPr>
        </p:nvSpPr>
        <p:spPr/>
        <p:txBody>
          <a:bodyPr/>
          <a:lstStyle/>
          <a:p>
            <a:fld id="{D04FFEB5-5D58-F544-8537-99AC2257EE22}" type="datetimeFigureOut">
              <a:rPr lang="en-US" smtClean="0"/>
              <a:t>9/21/20</a:t>
            </a:fld>
            <a:endParaRPr lang="en-US"/>
          </a:p>
        </p:txBody>
      </p:sp>
      <p:sp>
        <p:nvSpPr>
          <p:cNvPr id="5" name="Footer Placeholder 4">
            <a:extLst>
              <a:ext uri="{FF2B5EF4-FFF2-40B4-BE49-F238E27FC236}">
                <a16:creationId xmlns:a16="http://schemas.microsoft.com/office/drawing/2014/main" id="{F141DBF3-9DDA-6A47-A09E-967ABE822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40167-66B9-294E-8529-F1BB0654CA85}"/>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21680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61E0CB-4E83-F744-8F4F-5A1A8E25C2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C4C46C-AA87-064B-AF53-B962759921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8096C-F026-BB4C-98E6-98FD228FC602}"/>
              </a:ext>
            </a:extLst>
          </p:cNvPr>
          <p:cNvSpPr>
            <a:spLocks noGrp="1"/>
          </p:cNvSpPr>
          <p:nvPr>
            <p:ph type="dt" sz="half" idx="10"/>
          </p:nvPr>
        </p:nvSpPr>
        <p:spPr/>
        <p:txBody>
          <a:bodyPr/>
          <a:lstStyle/>
          <a:p>
            <a:fld id="{D04FFEB5-5D58-F544-8537-99AC2257EE22}" type="datetimeFigureOut">
              <a:rPr lang="en-US" smtClean="0"/>
              <a:t>9/21/20</a:t>
            </a:fld>
            <a:endParaRPr lang="en-US"/>
          </a:p>
        </p:txBody>
      </p:sp>
      <p:sp>
        <p:nvSpPr>
          <p:cNvPr id="5" name="Footer Placeholder 4">
            <a:extLst>
              <a:ext uri="{FF2B5EF4-FFF2-40B4-BE49-F238E27FC236}">
                <a16:creationId xmlns:a16="http://schemas.microsoft.com/office/drawing/2014/main" id="{7A74CC3C-3DC0-D442-A218-A7E07760F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001B8-B35F-B84B-A091-1631150FDDDF}"/>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347814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63EE0-54E1-A241-A6F6-3F2E63DB3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78D37-74A7-8441-AB98-7E4DFFE7DF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D8E2D-19B9-B049-B2D0-19342728037C}"/>
              </a:ext>
            </a:extLst>
          </p:cNvPr>
          <p:cNvSpPr>
            <a:spLocks noGrp="1"/>
          </p:cNvSpPr>
          <p:nvPr>
            <p:ph type="dt" sz="half" idx="10"/>
          </p:nvPr>
        </p:nvSpPr>
        <p:spPr/>
        <p:txBody>
          <a:bodyPr/>
          <a:lstStyle/>
          <a:p>
            <a:fld id="{D04FFEB5-5D58-F544-8537-99AC2257EE22}" type="datetimeFigureOut">
              <a:rPr lang="en-US" smtClean="0"/>
              <a:t>9/21/20</a:t>
            </a:fld>
            <a:endParaRPr lang="en-US"/>
          </a:p>
        </p:txBody>
      </p:sp>
      <p:sp>
        <p:nvSpPr>
          <p:cNvPr id="5" name="Footer Placeholder 4">
            <a:extLst>
              <a:ext uri="{FF2B5EF4-FFF2-40B4-BE49-F238E27FC236}">
                <a16:creationId xmlns:a16="http://schemas.microsoft.com/office/drawing/2014/main" id="{DFBCB652-3B5E-9144-BFCE-1B97FF538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CDDDD-A7A0-8941-AF42-164A50164493}"/>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104081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F817-E61A-AA41-9A65-46104181C9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8AE692-554F-4643-B79E-3AD589252E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482AEB-EF8F-F84B-8F29-BBD6FA07E352}"/>
              </a:ext>
            </a:extLst>
          </p:cNvPr>
          <p:cNvSpPr>
            <a:spLocks noGrp="1"/>
          </p:cNvSpPr>
          <p:nvPr>
            <p:ph type="dt" sz="half" idx="10"/>
          </p:nvPr>
        </p:nvSpPr>
        <p:spPr/>
        <p:txBody>
          <a:bodyPr/>
          <a:lstStyle/>
          <a:p>
            <a:fld id="{D04FFEB5-5D58-F544-8537-99AC2257EE22}" type="datetimeFigureOut">
              <a:rPr lang="en-US" smtClean="0"/>
              <a:t>9/21/20</a:t>
            </a:fld>
            <a:endParaRPr lang="en-US"/>
          </a:p>
        </p:txBody>
      </p:sp>
      <p:sp>
        <p:nvSpPr>
          <p:cNvPr id="5" name="Footer Placeholder 4">
            <a:extLst>
              <a:ext uri="{FF2B5EF4-FFF2-40B4-BE49-F238E27FC236}">
                <a16:creationId xmlns:a16="http://schemas.microsoft.com/office/drawing/2014/main" id="{1F92BA2D-AC45-7A49-87C8-13FC2F49B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94C7A-ED1B-914A-B42F-7630D5233C30}"/>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42604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D355-F139-6240-B1A1-E99089AF8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634E9-FF02-524A-A604-F94412502A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3143F5-EAF9-4245-BA97-98AD8AD6B39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E40FC1-9DC4-5147-B29B-262B302F33CF}"/>
              </a:ext>
            </a:extLst>
          </p:cNvPr>
          <p:cNvSpPr>
            <a:spLocks noGrp="1"/>
          </p:cNvSpPr>
          <p:nvPr>
            <p:ph type="dt" sz="half" idx="10"/>
          </p:nvPr>
        </p:nvSpPr>
        <p:spPr/>
        <p:txBody>
          <a:bodyPr/>
          <a:lstStyle/>
          <a:p>
            <a:fld id="{D04FFEB5-5D58-F544-8537-99AC2257EE22}" type="datetimeFigureOut">
              <a:rPr lang="en-US" smtClean="0"/>
              <a:t>9/21/20</a:t>
            </a:fld>
            <a:endParaRPr lang="en-US"/>
          </a:p>
        </p:txBody>
      </p:sp>
      <p:sp>
        <p:nvSpPr>
          <p:cNvPr id="6" name="Footer Placeholder 5">
            <a:extLst>
              <a:ext uri="{FF2B5EF4-FFF2-40B4-BE49-F238E27FC236}">
                <a16:creationId xmlns:a16="http://schemas.microsoft.com/office/drawing/2014/main" id="{976BF508-4D09-BD44-AA89-DB6CCCBE0E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0D84A-4912-074E-B566-73C9D903CA41}"/>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270262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F856-57A4-634F-AAB5-EAAD22B64B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C3A03C-D1DE-C64A-B38F-0FFBD7AD6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7F260C-DDAE-8948-A7FF-A047604955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571F4F-DBBF-7B4E-8671-C36F1DB42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4D912-0CB8-5A4A-8F86-64C98F361C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354FAF-3DD6-8C46-8FD3-EB544F19417F}"/>
              </a:ext>
            </a:extLst>
          </p:cNvPr>
          <p:cNvSpPr>
            <a:spLocks noGrp="1"/>
          </p:cNvSpPr>
          <p:nvPr>
            <p:ph type="dt" sz="half" idx="10"/>
          </p:nvPr>
        </p:nvSpPr>
        <p:spPr/>
        <p:txBody>
          <a:bodyPr/>
          <a:lstStyle/>
          <a:p>
            <a:fld id="{D04FFEB5-5D58-F544-8537-99AC2257EE22}" type="datetimeFigureOut">
              <a:rPr lang="en-US" smtClean="0"/>
              <a:t>9/21/20</a:t>
            </a:fld>
            <a:endParaRPr lang="en-US"/>
          </a:p>
        </p:txBody>
      </p:sp>
      <p:sp>
        <p:nvSpPr>
          <p:cNvPr id="8" name="Footer Placeholder 7">
            <a:extLst>
              <a:ext uri="{FF2B5EF4-FFF2-40B4-BE49-F238E27FC236}">
                <a16:creationId xmlns:a16="http://schemas.microsoft.com/office/drawing/2014/main" id="{FE0375A1-C5F8-DB41-BCF1-8D33B8A432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346187-4D91-A440-8C24-8A74B9B10ED8}"/>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181550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CA4D0-920E-2040-A003-C306837392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867B6B-D1CA-1E47-AC09-548D5114C4A0}"/>
              </a:ext>
            </a:extLst>
          </p:cNvPr>
          <p:cNvSpPr>
            <a:spLocks noGrp="1"/>
          </p:cNvSpPr>
          <p:nvPr>
            <p:ph type="dt" sz="half" idx="10"/>
          </p:nvPr>
        </p:nvSpPr>
        <p:spPr/>
        <p:txBody>
          <a:bodyPr/>
          <a:lstStyle/>
          <a:p>
            <a:fld id="{D04FFEB5-5D58-F544-8537-99AC2257EE22}" type="datetimeFigureOut">
              <a:rPr lang="en-US" smtClean="0"/>
              <a:t>9/21/20</a:t>
            </a:fld>
            <a:endParaRPr lang="en-US"/>
          </a:p>
        </p:txBody>
      </p:sp>
      <p:sp>
        <p:nvSpPr>
          <p:cNvPr id="4" name="Footer Placeholder 3">
            <a:extLst>
              <a:ext uri="{FF2B5EF4-FFF2-40B4-BE49-F238E27FC236}">
                <a16:creationId xmlns:a16="http://schemas.microsoft.com/office/drawing/2014/main" id="{FC93B039-4C14-5545-93F0-8032DD36EC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A488FA-9A03-9E4E-8630-C20495231374}"/>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178914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5106FE-6466-B24F-BBB4-795B1729995D}"/>
              </a:ext>
            </a:extLst>
          </p:cNvPr>
          <p:cNvSpPr>
            <a:spLocks noGrp="1"/>
          </p:cNvSpPr>
          <p:nvPr>
            <p:ph type="dt" sz="half" idx="10"/>
          </p:nvPr>
        </p:nvSpPr>
        <p:spPr/>
        <p:txBody>
          <a:bodyPr/>
          <a:lstStyle/>
          <a:p>
            <a:fld id="{D04FFEB5-5D58-F544-8537-99AC2257EE22}" type="datetimeFigureOut">
              <a:rPr lang="en-US" smtClean="0"/>
              <a:t>9/21/20</a:t>
            </a:fld>
            <a:endParaRPr lang="en-US"/>
          </a:p>
        </p:txBody>
      </p:sp>
      <p:sp>
        <p:nvSpPr>
          <p:cNvPr id="3" name="Footer Placeholder 2">
            <a:extLst>
              <a:ext uri="{FF2B5EF4-FFF2-40B4-BE49-F238E27FC236}">
                <a16:creationId xmlns:a16="http://schemas.microsoft.com/office/drawing/2014/main" id="{54308F96-477C-B842-90DB-318127AEC1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F9D5A7-0AD2-2B4F-9C2C-F33DD084FC25}"/>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128083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C9EC-7824-1345-92CC-5F73946E8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7AA2D7-F3AF-C545-B42B-92908ECDA5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D915AD-1489-9C47-9452-CFD3B14CD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68B616-8988-0742-8C47-85EA0E3F939D}"/>
              </a:ext>
            </a:extLst>
          </p:cNvPr>
          <p:cNvSpPr>
            <a:spLocks noGrp="1"/>
          </p:cNvSpPr>
          <p:nvPr>
            <p:ph type="dt" sz="half" idx="10"/>
          </p:nvPr>
        </p:nvSpPr>
        <p:spPr/>
        <p:txBody>
          <a:bodyPr/>
          <a:lstStyle/>
          <a:p>
            <a:fld id="{D04FFEB5-5D58-F544-8537-99AC2257EE22}" type="datetimeFigureOut">
              <a:rPr lang="en-US" smtClean="0"/>
              <a:t>9/21/20</a:t>
            </a:fld>
            <a:endParaRPr lang="en-US"/>
          </a:p>
        </p:txBody>
      </p:sp>
      <p:sp>
        <p:nvSpPr>
          <p:cNvPr id="6" name="Footer Placeholder 5">
            <a:extLst>
              <a:ext uri="{FF2B5EF4-FFF2-40B4-BE49-F238E27FC236}">
                <a16:creationId xmlns:a16="http://schemas.microsoft.com/office/drawing/2014/main" id="{43EE96CE-ABFE-A74B-A426-2FE3581C9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16ED8E-6AB0-BA4B-A6DF-4A24AC31911A}"/>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241281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4174-AF03-994D-802E-D193E7AFA8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839DEE-7F87-CA40-9964-BEB7671F58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809B31-A341-0F44-BE5F-45715C2E8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160B04-909F-2A47-AD7A-75629E4B5627}"/>
              </a:ext>
            </a:extLst>
          </p:cNvPr>
          <p:cNvSpPr>
            <a:spLocks noGrp="1"/>
          </p:cNvSpPr>
          <p:nvPr>
            <p:ph type="dt" sz="half" idx="10"/>
          </p:nvPr>
        </p:nvSpPr>
        <p:spPr/>
        <p:txBody>
          <a:bodyPr/>
          <a:lstStyle/>
          <a:p>
            <a:fld id="{D04FFEB5-5D58-F544-8537-99AC2257EE22}" type="datetimeFigureOut">
              <a:rPr lang="en-US" smtClean="0"/>
              <a:t>9/21/20</a:t>
            </a:fld>
            <a:endParaRPr lang="en-US"/>
          </a:p>
        </p:txBody>
      </p:sp>
      <p:sp>
        <p:nvSpPr>
          <p:cNvPr id="6" name="Footer Placeholder 5">
            <a:extLst>
              <a:ext uri="{FF2B5EF4-FFF2-40B4-BE49-F238E27FC236}">
                <a16:creationId xmlns:a16="http://schemas.microsoft.com/office/drawing/2014/main" id="{03D98378-52BF-F640-97CA-C25D7EE97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79B47-66AB-3142-B83C-5D6338A751CA}"/>
              </a:ext>
            </a:extLst>
          </p:cNvPr>
          <p:cNvSpPr>
            <a:spLocks noGrp="1"/>
          </p:cNvSpPr>
          <p:nvPr>
            <p:ph type="sldNum" sz="quarter" idx="12"/>
          </p:nvPr>
        </p:nvSpPr>
        <p:spPr/>
        <p:txBody>
          <a:bodyPr/>
          <a:lstStyle/>
          <a:p>
            <a:fld id="{400F95DA-58D9-6F4A-8531-115A1DC47D40}" type="slidenum">
              <a:rPr lang="en-US" smtClean="0"/>
              <a:t>‹#›</a:t>
            </a:fld>
            <a:endParaRPr lang="en-US"/>
          </a:p>
        </p:txBody>
      </p:sp>
    </p:spTree>
    <p:extLst>
      <p:ext uri="{BB962C8B-B14F-4D97-AF65-F5344CB8AC3E}">
        <p14:creationId xmlns:p14="http://schemas.microsoft.com/office/powerpoint/2010/main" val="167929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4B463-E68F-8C4C-A5B8-60D830337E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9BE169-6400-FD43-A256-3966AF3F3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38665-4453-364D-8C9E-0161CCDB85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FFEB5-5D58-F544-8537-99AC2257EE22}" type="datetimeFigureOut">
              <a:rPr lang="en-US" smtClean="0"/>
              <a:t>9/21/20</a:t>
            </a:fld>
            <a:endParaRPr lang="en-US"/>
          </a:p>
        </p:txBody>
      </p:sp>
      <p:sp>
        <p:nvSpPr>
          <p:cNvPr id="5" name="Footer Placeholder 4">
            <a:extLst>
              <a:ext uri="{FF2B5EF4-FFF2-40B4-BE49-F238E27FC236}">
                <a16:creationId xmlns:a16="http://schemas.microsoft.com/office/drawing/2014/main" id="{A042CDD6-FE67-F444-A781-22CF152C29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6D695-8B85-C346-83C0-3983EDC6E9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F95DA-58D9-6F4A-8531-115A1DC47D40}" type="slidenum">
              <a:rPr lang="en-US" smtClean="0"/>
              <a:t>‹#›</a:t>
            </a:fld>
            <a:endParaRPr lang="en-US"/>
          </a:p>
        </p:txBody>
      </p:sp>
    </p:spTree>
    <p:extLst>
      <p:ext uri="{BB962C8B-B14F-4D97-AF65-F5344CB8AC3E}">
        <p14:creationId xmlns:p14="http://schemas.microsoft.com/office/powerpoint/2010/main" val="669702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3.sv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n 2" descr="Recorte de pantalla">
            <a:extLst>
              <a:ext uri="{FF2B5EF4-FFF2-40B4-BE49-F238E27FC236}">
                <a16:creationId xmlns:a16="http://schemas.microsoft.com/office/drawing/2014/main" id="{C10DA37A-062F-BB49-A097-4E3681ED5F09}"/>
              </a:ext>
            </a:extLst>
          </p:cNvPr>
          <p:cNvPicPr>
            <a:picLocks noChangeAspect="1"/>
          </p:cNvPicPr>
          <p:nvPr/>
        </p:nvPicPr>
        <p:blipFill rotWithShape="1">
          <a:blip r:embed="rId2">
            <a:extLst>
              <a:ext uri="{28A0092B-C50C-407E-A947-70E740481C1C}">
                <a14:useLocalDpi xmlns:a14="http://schemas.microsoft.com/office/drawing/2010/main" val="0"/>
              </a:ext>
            </a:extLst>
          </a:blip>
          <a:srcRect r="43752"/>
          <a:stretch/>
        </p:blipFill>
        <p:spPr>
          <a:xfrm>
            <a:off x="3523488" y="10"/>
            <a:ext cx="8668512" cy="6857990"/>
          </a:xfrm>
          <a:prstGeom prst="rect">
            <a:avLst/>
          </a:prstGeom>
        </p:spPr>
      </p:pic>
      <p:sp>
        <p:nvSpPr>
          <p:cNvPr id="47" name="Rectangle 4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84AF0B-367D-8D4C-971B-9703DEA05E6E}"/>
              </a:ext>
            </a:extLst>
          </p:cNvPr>
          <p:cNvSpPr>
            <a:spLocks noGrp="1"/>
          </p:cNvSpPr>
          <p:nvPr>
            <p:ph type="ctrTitle"/>
          </p:nvPr>
        </p:nvSpPr>
        <p:spPr>
          <a:xfrm>
            <a:off x="287975" y="-41535"/>
            <a:ext cx="5364679" cy="3204134"/>
          </a:xfrm>
        </p:spPr>
        <p:txBody>
          <a:bodyPr anchor="b">
            <a:normAutofit/>
          </a:bodyPr>
          <a:lstStyle/>
          <a:p>
            <a:pPr algn="l"/>
            <a:r>
              <a:rPr lang="en-GB" sz="3000" b="1" dirty="0">
                <a:solidFill>
                  <a:schemeClr val="accent2">
                    <a:lumMod val="75000"/>
                  </a:schemeClr>
                </a:solidFill>
              </a:rPr>
              <a:t>Integrated reporting assessment: Measuring visuality, navigability and technological elements</a:t>
            </a:r>
            <a:br>
              <a:rPr lang="en-GB" sz="3000" b="1" dirty="0"/>
            </a:br>
            <a:endParaRPr lang="en-US" sz="3000" b="1" dirty="0"/>
          </a:p>
        </p:txBody>
      </p:sp>
      <p:sp>
        <p:nvSpPr>
          <p:cNvPr id="3" name="Subtitle 2">
            <a:extLst>
              <a:ext uri="{FF2B5EF4-FFF2-40B4-BE49-F238E27FC236}">
                <a16:creationId xmlns:a16="http://schemas.microsoft.com/office/drawing/2014/main" id="{3BF7E216-45CD-6641-9EE4-7C55D81A764D}"/>
              </a:ext>
            </a:extLst>
          </p:cNvPr>
          <p:cNvSpPr>
            <a:spLocks noGrp="1"/>
          </p:cNvSpPr>
          <p:nvPr>
            <p:ph type="subTitle" idx="1"/>
          </p:nvPr>
        </p:nvSpPr>
        <p:spPr>
          <a:xfrm>
            <a:off x="477980" y="4872922"/>
            <a:ext cx="4023359" cy="1208141"/>
          </a:xfrm>
        </p:spPr>
        <p:txBody>
          <a:bodyPr>
            <a:normAutofit/>
          </a:bodyPr>
          <a:lstStyle/>
          <a:p>
            <a:pPr algn="l"/>
            <a:r>
              <a:rPr lang="en-US" sz="1400"/>
              <a:t>Enrique Bonsón, Universidad de Huelva</a:t>
            </a:r>
          </a:p>
          <a:p>
            <a:pPr algn="l"/>
            <a:r>
              <a:rPr lang="en-US" sz="1400"/>
              <a:t>Michaela Bednárová, Universidad Pablo de Olavide</a:t>
            </a:r>
          </a:p>
          <a:p>
            <a:pPr algn="l"/>
            <a:r>
              <a:rPr lang="en-US" sz="1400"/>
              <a:t>Roman Klimko, University of Economics in Bratislava</a:t>
            </a:r>
          </a:p>
        </p:txBody>
      </p:sp>
      <p:sp>
        <p:nvSpPr>
          <p:cNvPr id="44" name="Rectangle 4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6" name="Rectangle 4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Subtítulo 2">
            <a:extLst>
              <a:ext uri="{FF2B5EF4-FFF2-40B4-BE49-F238E27FC236}">
                <a16:creationId xmlns:a16="http://schemas.microsoft.com/office/drawing/2014/main" id="{894E69C4-886C-E74B-8BFB-576CD6B2BEE3}"/>
              </a:ext>
            </a:extLst>
          </p:cNvPr>
          <p:cNvSpPr txBox="1">
            <a:spLocks/>
          </p:cNvSpPr>
          <p:nvPr/>
        </p:nvSpPr>
        <p:spPr>
          <a:xfrm>
            <a:off x="171325" y="3987990"/>
            <a:ext cx="7799315" cy="3548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solidFill>
                  <a:schemeClr val="accent2">
                    <a:lumMod val="75000"/>
                  </a:schemeClr>
                </a:solidFill>
              </a:rPr>
              <a:t>Banco de </a:t>
            </a:r>
            <a:r>
              <a:rPr lang="en-US" sz="2000" b="1" dirty="0" err="1">
                <a:solidFill>
                  <a:schemeClr val="accent2">
                    <a:lumMod val="75000"/>
                  </a:schemeClr>
                </a:solidFill>
              </a:rPr>
              <a:t>España</a:t>
            </a:r>
            <a:r>
              <a:rPr lang="en-US" sz="2000" b="1" dirty="0">
                <a:solidFill>
                  <a:schemeClr val="accent2">
                    <a:lumMod val="75000"/>
                  </a:schemeClr>
                </a:solidFill>
              </a:rPr>
              <a:t>. Madrid, September 24 &amp; 25 2020</a:t>
            </a:r>
          </a:p>
        </p:txBody>
      </p:sp>
    </p:spTree>
    <p:extLst>
      <p:ext uri="{BB962C8B-B14F-4D97-AF65-F5344CB8AC3E}">
        <p14:creationId xmlns:p14="http://schemas.microsoft.com/office/powerpoint/2010/main" val="3735824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12B61C-0684-5C4B-86C1-7420BB90EDC1}"/>
              </a:ext>
            </a:extLst>
          </p:cNvPr>
          <p:cNvSpPr>
            <a:spLocks noGrp="1"/>
          </p:cNvSpPr>
          <p:nvPr>
            <p:ph type="title"/>
          </p:nvPr>
        </p:nvSpPr>
        <p:spPr>
          <a:xfrm>
            <a:off x="678351" y="178391"/>
            <a:ext cx="5738629" cy="1325563"/>
          </a:xfrm>
        </p:spPr>
        <p:txBody>
          <a:bodyPr>
            <a:normAutofit/>
          </a:bodyPr>
          <a:lstStyle/>
          <a:p>
            <a:r>
              <a:rPr lang="en-SK" b="1" dirty="0">
                <a:solidFill>
                  <a:schemeClr val="accent2">
                    <a:lumMod val="75000"/>
                  </a:schemeClr>
                </a:solidFill>
              </a:rPr>
              <a:t>Quality aspects of the IR</a:t>
            </a:r>
          </a:p>
        </p:txBody>
      </p:sp>
      <p:sp>
        <p:nvSpPr>
          <p:cNvPr id="3" name="Content Placeholder 2">
            <a:extLst>
              <a:ext uri="{FF2B5EF4-FFF2-40B4-BE49-F238E27FC236}">
                <a16:creationId xmlns:a16="http://schemas.microsoft.com/office/drawing/2014/main" id="{947722AC-BA1A-ED49-B4BB-1D7E9BA68A4B}"/>
              </a:ext>
            </a:extLst>
          </p:cNvPr>
          <p:cNvSpPr>
            <a:spLocks noGrp="1"/>
          </p:cNvSpPr>
          <p:nvPr>
            <p:ph idx="1"/>
          </p:nvPr>
        </p:nvSpPr>
        <p:spPr>
          <a:xfrm>
            <a:off x="877076" y="2419391"/>
            <a:ext cx="5092194" cy="4351338"/>
          </a:xfrm>
        </p:spPr>
        <p:txBody>
          <a:bodyPr>
            <a:normAutofit/>
          </a:bodyPr>
          <a:lstStyle/>
          <a:p>
            <a:r>
              <a:rPr lang="en-GB" dirty="0"/>
              <a:t>V</a:t>
            </a:r>
            <a:r>
              <a:rPr lang="en-SK" dirty="0"/>
              <a:t>isuality</a:t>
            </a:r>
          </a:p>
          <a:p>
            <a:r>
              <a:rPr lang="en-SK" dirty="0"/>
              <a:t>Easy navigability</a:t>
            </a:r>
          </a:p>
          <a:p>
            <a:r>
              <a:rPr lang="en-SK" dirty="0"/>
              <a:t>Business model (a central point of the IR)</a:t>
            </a:r>
          </a:p>
          <a:p>
            <a:r>
              <a:rPr lang="en-SK" dirty="0"/>
              <a:t>Technological elements (quick access)</a:t>
            </a:r>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2" name="Picture 4" descr="Parcoursup, a GPS post-ferry orientation not so easy to handle - World  leading higher education information and services">
            <a:extLst>
              <a:ext uri="{FF2B5EF4-FFF2-40B4-BE49-F238E27FC236}">
                <a16:creationId xmlns:a16="http://schemas.microsoft.com/office/drawing/2014/main" id="{2F57B6E8-559A-FD47-BAF6-32863DCEFB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02" r="17617"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7" name="Arc 7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0" name="Picture 2" descr="How to Strategically Manage Frustration at Work | Glassdoor">
            <a:extLst>
              <a:ext uri="{FF2B5EF4-FFF2-40B4-BE49-F238E27FC236}">
                <a16:creationId xmlns:a16="http://schemas.microsoft.com/office/drawing/2014/main" id="{6A4A5D7B-E418-174F-9F97-EC3BF0EE4E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54" r="27264" b="-2"/>
          <a:stretch/>
        </p:blipFill>
        <p:spPr bwMode="auto">
          <a:xfrm>
            <a:off x="6613266" y="0"/>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9" name="Rectangle 8" descr="Tick">
            <a:extLst>
              <a:ext uri="{FF2B5EF4-FFF2-40B4-BE49-F238E27FC236}">
                <a16:creationId xmlns:a16="http://schemas.microsoft.com/office/drawing/2014/main" id="{7B4D222E-02BF-EB49-831F-1A811B5DD961}"/>
              </a:ext>
            </a:extLst>
          </p:cNvPr>
          <p:cNvSpPr/>
          <p:nvPr/>
        </p:nvSpPr>
        <p:spPr>
          <a:xfrm>
            <a:off x="220133" y="132291"/>
            <a:ext cx="647841" cy="64784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013361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7320-00AE-3B47-ABB1-5A6A6A704B30}"/>
              </a:ext>
            </a:extLst>
          </p:cNvPr>
          <p:cNvSpPr>
            <a:spLocks noGrp="1"/>
          </p:cNvSpPr>
          <p:nvPr>
            <p:ph type="title"/>
          </p:nvPr>
        </p:nvSpPr>
        <p:spPr/>
        <p:txBody>
          <a:bodyPr/>
          <a:lstStyle/>
          <a:p>
            <a:r>
              <a:rPr lang="en-SK" b="1" dirty="0">
                <a:solidFill>
                  <a:schemeClr val="accent2">
                    <a:lumMod val="75000"/>
                  </a:schemeClr>
                </a:solidFill>
              </a:rPr>
              <a:t>Easy navigability</a:t>
            </a:r>
          </a:p>
        </p:txBody>
      </p:sp>
      <p:sp>
        <p:nvSpPr>
          <p:cNvPr id="3" name="Content Placeholder 2">
            <a:extLst>
              <a:ext uri="{FF2B5EF4-FFF2-40B4-BE49-F238E27FC236}">
                <a16:creationId xmlns:a16="http://schemas.microsoft.com/office/drawing/2014/main" id="{78EEB235-5BD2-0F44-853D-254C331E792B}"/>
              </a:ext>
            </a:extLst>
          </p:cNvPr>
          <p:cNvSpPr>
            <a:spLocks noGrp="1"/>
          </p:cNvSpPr>
          <p:nvPr>
            <p:ph idx="1"/>
          </p:nvPr>
        </p:nvSpPr>
        <p:spPr/>
        <p:txBody>
          <a:bodyPr>
            <a:normAutofit fontScale="85000" lnSpcReduction="20000"/>
          </a:bodyPr>
          <a:lstStyle/>
          <a:p>
            <a:pPr algn="just"/>
            <a:r>
              <a:rPr lang="en-SK" dirty="0"/>
              <a:t>In the era of Big Data, internet users (company`s stakeholders) often do not seek higher quantity of information, rather more organized content.</a:t>
            </a:r>
          </a:p>
          <a:p>
            <a:pPr algn="just"/>
            <a:r>
              <a:rPr lang="en-SK" dirty="0"/>
              <a:t>Nowadays, we can find IRs with more than </a:t>
            </a:r>
            <a:r>
              <a:rPr lang="en-SK" b="1" dirty="0"/>
              <a:t>200 pages</a:t>
            </a:r>
            <a:r>
              <a:rPr lang="en-SK" dirty="0"/>
              <a:t>. From a user`s perspective who seeks certain information about a particular aspect of the company or wants to obtain general insights regarding the company`s attitude towards sustainability matters, such a report simply does not add value, hence, his </a:t>
            </a:r>
            <a:r>
              <a:rPr lang="en-SK" b="1" dirty="0"/>
              <a:t>perception of usefulness</a:t>
            </a:r>
            <a:r>
              <a:rPr lang="en-SK" dirty="0"/>
              <a:t> of such a report would be </a:t>
            </a:r>
            <a:r>
              <a:rPr lang="en-SK" b="1" dirty="0"/>
              <a:t>low</a:t>
            </a:r>
            <a:r>
              <a:rPr lang="en-SK" dirty="0"/>
              <a:t>. </a:t>
            </a:r>
          </a:p>
          <a:p>
            <a:pPr algn="just"/>
            <a:r>
              <a:rPr lang="en-SK" dirty="0"/>
              <a:t>IR available on the company`s website, allows </a:t>
            </a:r>
            <a:r>
              <a:rPr lang="en-SK" b="1" dirty="0"/>
              <a:t>simplifying</a:t>
            </a:r>
            <a:r>
              <a:rPr lang="en-SK" dirty="0"/>
              <a:t> and </a:t>
            </a:r>
            <a:r>
              <a:rPr lang="en-SK" b="1" dirty="0"/>
              <a:t>customization</a:t>
            </a:r>
            <a:r>
              <a:rPr lang="en-SK" dirty="0"/>
              <a:t> of the large quantity of information. This is a crucial aspect for the user`s perception of the usefulness of such a report (Bednárová, 2015). </a:t>
            </a:r>
          </a:p>
          <a:p>
            <a:pPr algn="just"/>
            <a:r>
              <a:rPr lang="en-SK" dirty="0"/>
              <a:t>Fogg (2003) also points out that the </a:t>
            </a:r>
            <a:r>
              <a:rPr lang="en-SK" b="1" dirty="0"/>
              <a:t>simplicity</a:t>
            </a:r>
            <a:r>
              <a:rPr lang="en-SK" dirty="0"/>
              <a:t> matters when it comes to user`s experience. Understanding, that the IR easily navigable through hyperlinks might </a:t>
            </a:r>
            <a:r>
              <a:rPr lang="en-SK" b="1" dirty="0"/>
              <a:t>simplify users` search for particular information </a:t>
            </a:r>
            <a:r>
              <a:rPr lang="en-SK" dirty="0"/>
              <a:t>and enhance his experience while interacting with the report. </a:t>
            </a:r>
          </a:p>
          <a:p>
            <a:pPr algn="just"/>
            <a:endParaRPr lang="en-SK" dirty="0"/>
          </a:p>
        </p:txBody>
      </p:sp>
      <p:sp>
        <p:nvSpPr>
          <p:cNvPr id="4" name="Rectangle 3" descr="Tick">
            <a:extLst>
              <a:ext uri="{FF2B5EF4-FFF2-40B4-BE49-F238E27FC236}">
                <a16:creationId xmlns:a16="http://schemas.microsoft.com/office/drawing/2014/main" id="{D397A44E-CFFF-F344-843F-63C9A1AF872C}"/>
              </a:ext>
            </a:extLst>
          </p:cNvPr>
          <p:cNvSpPr/>
          <p:nvPr/>
        </p:nvSpPr>
        <p:spPr>
          <a:xfrm>
            <a:off x="207292" y="221721"/>
            <a:ext cx="647841" cy="64784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786710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82DBE6A-E041-6C4F-A62D-FB7CBBEF4E38}"/>
              </a:ext>
            </a:extLst>
          </p:cNvPr>
          <p:cNvSpPr>
            <a:spLocks noGrp="1"/>
          </p:cNvSpPr>
          <p:nvPr>
            <p:ph type="title"/>
          </p:nvPr>
        </p:nvSpPr>
        <p:spPr>
          <a:xfrm>
            <a:off x="6094105" y="802955"/>
            <a:ext cx="4977976" cy="1454051"/>
          </a:xfrm>
        </p:spPr>
        <p:txBody>
          <a:bodyPr>
            <a:normAutofit/>
          </a:bodyPr>
          <a:lstStyle/>
          <a:p>
            <a:r>
              <a:rPr lang="en-SK" b="1" dirty="0">
                <a:solidFill>
                  <a:schemeClr val="accent2"/>
                </a:solidFill>
              </a:rPr>
              <a:t>Visuality</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descr="C:\Users\Michaela\Dropbox\Thesis Michaela\AECA youtube short article\media richness.png">
            <a:extLst>
              <a:ext uri="{FF2B5EF4-FFF2-40B4-BE49-F238E27FC236}">
                <a16:creationId xmlns:a16="http://schemas.microsoft.com/office/drawing/2014/main" id="{7437B07E-C51E-3B4D-9C6E-EA5C7A3912E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9349" y="2359867"/>
            <a:ext cx="3661831" cy="2158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054526F-41A1-8740-9A1A-2B232A5526E7}"/>
              </a:ext>
            </a:extLst>
          </p:cNvPr>
          <p:cNvSpPr>
            <a:spLocks noGrp="1"/>
          </p:cNvSpPr>
          <p:nvPr>
            <p:ph idx="1"/>
          </p:nvPr>
        </p:nvSpPr>
        <p:spPr>
          <a:xfrm>
            <a:off x="6090574" y="2421682"/>
            <a:ext cx="4977578" cy="3639289"/>
          </a:xfrm>
        </p:spPr>
        <p:txBody>
          <a:bodyPr anchor="ctr">
            <a:normAutofit/>
          </a:bodyPr>
          <a:lstStyle/>
          <a:p>
            <a:pPr algn="just"/>
            <a:r>
              <a:rPr lang="en-SK" sz="1600" dirty="0">
                <a:solidFill>
                  <a:srgbClr val="000000"/>
                </a:solidFill>
              </a:rPr>
              <a:t>The disclosure literature highlights the importance of the medium with which the information is presented. </a:t>
            </a:r>
          </a:p>
          <a:p>
            <a:pPr algn="just"/>
            <a:r>
              <a:rPr lang="en-SK" sz="1600" dirty="0">
                <a:solidFill>
                  <a:srgbClr val="000000"/>
                </a:solidFill>
              </a:rPr>
              <a:t>Previous research (Cho et al. 2009; Graves et al. 1996) points out that </a:t>
            </a:r>
            <a:r>
              <a:rPr lang="en-SK" sz="1600" b="1" dirty="0">
                <a:solidFill>
                  <a:srgbClr val="000000"/>
                </a:solidFill>
              </a:rPr>
              <a:t>text disclosure</a:t>
            </a:r>
            <a:r>
              <a:rPr lang="en-SK" sz="1600" dirty="0">
                <a:solidFill>
                  <a:srgbClr val="000000"/>
                </a:solidFill>
              </a:rPr>
              <a:t> alone is no longer adequate to articulate information. </a:t>
            </a:r>
          </a:p>
          <a:p>
            <a:pPr algn="just"/>
            <a:r>
              <a:rPr lang="en-SK" sz="1600" dirty="0">
                <a:solidFill>
                  <a:srgbClr val="000000"/>
                </a:solidFill>
              </a:rPr>
              <a:t>According to Davison (2007), having simple </a:t>
            </a:r>
            <a:r>
              <a:rPr lang="en-SK" sz="1600" b="1" dirty="0">
                <a:solidFill>
                  <a:srgbClr val="000000"/>
                </a:solidFill>
              </a:rPr>
              <a:t>pictures</a:t>
            </a:r>
            <a:r>
              <a:rPr lang="en-SK" sz="1600" dirty="0">
                <a:solidFill>
                  <a:srgbClr val="000000"/>
                </a:solidFill>
              </a:rPr>
              <a:t> in annual reports affects the perception of richness and </a:t>
            </a:r>
            <a:r>
              <a:rPr lang="en-SK" sz="1600" b="1" dirty="0">
                <a:solidFill>
                  <a:srgbClr val="000000"/>
                </a:solidFill>
              </a:rPr>
              <a:t>potency of the message</a:t>
            </a:r>
            <a:r>
              <a:rPr lang="en-SK" sz="1600" dirty="0">
                <a:solidFill>
                  <a:srgbClr val="000000"/>
                </a:solidFill>
              </a:rPr>
              <a:t>. </a:t>
            </a:r>
          </a:p>
          <a:p>
            <a:pPr algn="just"/>
            <a:r>
              <a:rPr lang="en-SK" sz="1600" dirty="0">
                <a:solidFill>
                  <a:srgbClr val="000000"/>
                </a:solidFill>
              </a:rPr>
              <a:t>Thus, the accounting scholars point out the importance of </a:t>
            </a:r>
            <a:r>
              <a:rPr lang="en-SK" sz="1600" b="1" dirty="0">
                <a:solidFill>
                  <a:srgbClr val="000000"/>
                </a:solidFill>
              </a:rPr>
              <a:t>visual imagery </a:t>
            </a:r>
            <a:r>
              <a:rPr lang="en-SK" sz="1600" dirty="0">
                <a:solidFill>
                  <a:srgbClr val="000000"/>
                </a:solidFill>
              </a:rPr>
              <a:t>such as graphics, photos, and pictures, stressing that these are more </a:t>
            </a:r>
            <a:r>
              <a:rPr lang="en-SK" sz="1600" b="1" dirty="0">
                <a:solidFill>
                  <a:srgbClr val="000000"/>
                </a:solidFill>
              </a:rPr>
              <a:t>powerful communication tools </a:t>
            </a:r>
            <a:r>
              <a:rPr lang="en-SK" sz="1600" dirty="0">
                <a:solidFill>
                  <a:srgbClr val="000000"/>
                </a:solidFill>
              </a:rPr>
              <a:t>that affect </a:t>
            </a:r>
            <a:r>
              <a:rPr lang="en-SK" sz="1600" b="1" dirty="0">
                <a:solidFill>
                  <a:srgbClr val="000000"/>
                </a:solidFill>
              </a:rPr>
              <a:t>the viewer’s perception </a:t>
            </a:r>
            <a:r>
              <a:rPr lang="en-SK" sz="1600" dirty="0">
                <a:solidFill>
                  <a:srgbClr val="000000"/>
                </a:solidFill>
              </a:rPr>
              <a:t>and potency of a message. </a:t>
            </a:r>
          </a:p>
        </p:txBody>
      </p:sp>
      <p:sp>
        <p:nvSpPr>
          <p:cNvPr id="4" name="Rectangle 3" descr="Tick">
            <a:extLst>
              <a:ext uri="{FF2B5EF4-FFF2-40B4-BE49-F238E27FC236}">
                <a16:creationId xmlns:a16="http://schemas.microsoft.com/office/drawing/2014/main" id="{7D4C84B8-20B3-A644-8939-0CB324CB0A8A}"/>
              </a:ext>
            </a:extLst>
          </p:cNvPr>
          <p:cNvSpPr/>
          <p:nvPr/>
        </p:nvSpPr>
        <p:spPr>
          <a:xfrm>
            <a:off x="190359" y="230188"/>
            <a:ext cx="647841" cy="64784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826401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48CA-610C-774F-8F31-1F3EA4B12314}"/>
              </a:ext>
            </a:extLst>
          </p:cNvPr>
          <p:cNvSpPr>
            <a:spLocks noGrp="1"/>
          </p:cNvSpPr>
          <p:nvPr>
            <p:ph type="title"/>
          </p:nvPr>
        </p:nvSpPr>
        <p:spPr/>
        <p:txBody>
          <a:bodyPr/>
          <a:lstStyle/>
          <a:p>
            <a:r>
              <a:rPr lang="en-SK" b="1" dirty="0">
                <a:solidFill>
                  <a:schemeClr val="accent2">
                    <a:lumMod val="75000"/>
                  </a:schemeClr>
                </a:solidFill>
              </a:rPr>
              <a:t>Technological elements</a:t>
            </a:r>
          </a:p>
        </p:txBody>
      </p:sp>
      <p:sp>
        <p:nvSpPr>
          <p:cNvPr id="3" name="Content Placeholder 2">
            <a:extLst>
              <a:ext uri="{FF2B5EF4-FFF2-40B4-BE49-F238E27FC236}">
                <a16:creationId xmlns:a16="http://schemas.microsoft.com/office/drawing/2014/main" id="{DA60EAF2-A3AC-5E4C-9F18-D159784C8E11}"/>
              </a:ext>
            </a:extLst>
          </p:cNvPr>
          <p:cNvSpPr>
            <a:spLocks noGrp="1"/>
          </p:cNvSpPr>
          <p:nvPr>
            <p:ph idx="1"/>
          </p:nvPr>
        </p:nvSpPr>
        <p:spPr/>
        <p:txBody>
          <a:bodyPr>
            <a:normAutofit fontScale="77500" lnSpcReduction="20000"/>
          </a:bodyPr>
          <a:lstStyle/>
          <a:p>
            <a:pPr algn="just"/>
            <a:r>
              <a:rPr lang="en-SK" dirty="0"/>
              <a:t>The rapidly changing business environment is forcing companies to adapt quickly and consider the most effective ways of communication and reporting. </a:t>
            </a:r>
          </a:p>
          <a:p>
            <a:pPr algn="just"/>
            <a:r>
              <a:rPr lang="en-SK" dirty="0"/>
              <a:t>The </a:t>
            </a:r>
            <a:r>
              <a:rPr lang="en-SK" b="1" dirty="0"/>
              <a:t>Internet </a:t>
            </a:r>
            <a:r>
              <a:rPr lang="en-SK" dirty="0"/>
              <a:t>enables companies to reach </a:t>
            </a:r>
            <a:r>
              <a:rPr lang="en-SK" b="1" dirty="0"/>
              <a:t>wider audiences </a:t>
            </a:r>
            <a:r>
              <a:rPr lang="en-SK" dirty="0"/>
              <a:t>and various groups of stakeholders, moreover, it is cost saving and facilitates timely information disclosure (Koreto, 1997; Jones et al. 1998). </a:t>
            </a:r>
          </a:p>
          <a:p>
            <a:pPr algn="just"/>
            <a:r>
              <a:rPr lang="en-SK" dirty="0"/>
              <a:t>The evolution of </a:t>
            </a:r>
            <a:r>
              <a:rPr lang="en-SK" b="1" dirty="0"/>
              <a:t>Web 2.0 </a:t>
            </a:r>
            <a:r>
              <a:rPr lang="en-SK" dirty="0"/>
              <a:t>has brought even more flexibility and facilities for companies seeking </a:t>
            </a:r>
            <a:r>
              <a:rPr lang="en-SK" b="1" dirty="0"/>
              <a:t>the transparency and stakeholder engagement </a:t>
            </a:r>
            <a:r>
              <a:rPr lang="en-SK" dirty="0"/>
              <a:t>especially due to the massive spread of social media such as Facebook, Twitter, LinkedIn, YouTube, etc.. </a:t>
            </a:r>
          </a:p>
          <a:p>
            <a:pPr algn="just"/>
            <a:r>
              <a:rPr lang="en-SK" b="1" dirty="0"/>
              <a:t>Information</a:t>
            </a:r>
            <a:r>
              <a:rPr lang="en-SK" dirty="0"/>
              <a:t> and </a:t>
            </a:r>
            <a:r>
              <a:rPr lang="en-SK" b="1" dirty="0"/>
              <a:t>transformation</a:t>
            </a:r>
            <a:r>
              <a:rPr lang="en-SK" dirty="0"/>
              <a:t> function of IR (Serafeim and Eccles, 2014)</a:t>
            </a:r>
          </a:p>
          <a:p>
            <a:pPr algn="just"/>
            <a:r>
              <a:rPr lang="en-SK" dirty="0"/>
              <a:t>Therefore, recent sophisticated technologies enable companies to enhance their corporate presence. Indeed, incorporating different social networking sites or other technological features such as QR codes into the IR, might improve the user`s experience with the report as this is being perceived more efficient and interactive. </a:t>
            </a:r>
          </a:p>
          <a:p>
            <a:pPr algn="just"/>
            <a:endParaRPr lang="en-SK" dirty="0"/>
          </a:p>
        </p:txBody>
      </p:sp>
      <p:sp>
        <p:nvSpPr>
          <p:cNvPr id="4" name="Rectangle 3" descr="Tick">
            <a:extLst>
              <a:ext uri="{FF2B5EF4-FFF2-40B4-BE49-F238E27FC236}">
                <a16:creationId xmlns:a16="http://schemas.microsoft.com/office/drawing/2014/main" id="{E9F0582D-FD3E-2748-A635-20F75C60D1E9}"/>
              </a:ext>
            </a:extLst>
          </p:cNvPr>
          <p:cNvSpPr/>
          <p:nvPr/>
        </p:nvSpPr>
        <p:spPr>
          <a:xfrm>
            <a:off x="190359" y="230188"/>
            <a:ext cx="647841" cy="64784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275957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F0EA-2C88-124B-870B-270AFF7A0549}"/>
              </a:ext>
            </a:extLst>
          </p:cNvPr>
          <p:cNvSpPr>
            <a:spLocks noGrp="1"/>
          </p:cNvSpPr>
          <p:nvPr>
            <p:ph type="title"/>
          </p:nvPr>
        </p:nvSpPr>
        <p:spPr/>
        <p:txBody>
          <a:bodyPr/>
          <a:lstStyle/>
          <a:p>
            <a:r>
              <a:rPr lang="en-SK" b="1" dirty="0">
                <a:solidFill>
                  <a:schemeClr val="accent2">
                    <a:lumMod val="75000"/>
                  </a:schemeClr>
                </a:solidFill>
              </a:rPr>
              <a:t>Business model</a:t>
            </a:r>
          </a:p>
        </p:txBody>
      </p:sp>
      <p:sp>
        <p:nvSpPr>
          <p:cNvPr id="3" name="Content Placeholder 2">
            <a:extLst>
              <a:ext uri="{FF2B5EF4-FFF2-40B4-BE49-F238E27FC236}">
                <a16:creationId xmlns:a16="http://schemas.microsoft.com/office/drawing/2014/main" id="{3F4D7F07-6D6A-2A42-B5F7-30AF2ABA6C86}"/>
              </a:ext>
            </a:extLst>
          </p:cNvPr>
          <p:cNvSpPr>
            <a:spLocks noGrp="1"/>
          </p:cNvSpPr>
          <p:nvPr>
            <p:ph idx="1"/>
          </p:nvPr>
        </p:nvSpPr>
        <p:spPr/>
        <p:txBody>
          <a:bodyPr>
            <a:normAutofit fontScale="92500" lnSpcReduction="10000"/>
          </a:bodyPr>
          <a:lstStyle/>
          <a:p>
            <a:pPr algn="just"/>
            <a:r>
              <a:rPr lang="en-SK" dirty="0"/>
              <a:t>The IIRC points out the seven key elements of the IR, which are organizational overview and external environment; governance; business model; risks and opportunities; strategy and resource allocation; performance; outlook; and basis of presentation (IIRC, 2013). </a:t>
            </a:r>
          </a:p>
          <a:p>
            <a:pPr algn="just"/>
            <a:r>
              <a:rPr lang="en-SK" dirty="0"/>
              <a:t>Nevertheless, the main emphasis is put on the business model which should provide the description of how the company manage to create and sustain value over time. It includes a description of the key inputs, business activities, outputs and outcomes. </a:t>
            </a:r>
          </a:p>
          <a:p>
            <a:pPr algn="just"/>
            <a:r>
              <a:rPr lang="en-SK" dirty="0"/>
              <a:t>Also the EU Communication (2017) in their guidelines for sustainability reporting points out the importance of this concept. </a:t>
            </a:r>
          </a:p>
          <a:p>
            <a:pPr algn="just"/>
            <a:r>
              <a:rPr lang="en-SK" dirty="0"/>
              <a:t>Thus, a comprehensive description of the business model can be considered a central point of the integrated report.</a:t>
            </a:r>
          </a:p>
          <a:p>
            <a:pPr algn="just"/>
            <a:endParaRPr lang="en-SK" dirty="0"/>
          </a:p>
        </p:txBody>
      </p:sp>
      <p:sp>
        <p:nvSpPr>
          <p:cNvPr id="4" name="Rectangle 3" descr="Tick">
            <a:extLst>
              <a:ext uri="{FF2B5EF4-FFF2-40B4-BE49-F238E27FC236}">
                <a16:creationId xmlns:a16="http://schemas.microsoft.com/office/drawing/2014/main" id="{172772BB-184C-3D44-B6B2-EBEDB09F3F26}"/>
              </a:ext>
            </a:extLst>
          </p:cNvPr>
          <p:cNvSpPr/>
          <p:nvPr/>
        </p:nvSpPr>
        <p:spPr>
          <a:xfrm>
            <a:off x="190359" y="230188"/>
            <a:ext cx="647841" cy="6478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0990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1E29-EE56-014B-ABB7-BFD32AA72F15}"/>
              </a:ext>
            </a:extLst>
          </p:cNvPr>
          <p:cNvSpPr>
            <a:spLocks noGrp="1"/>
          </p:cNvSpPr>
          <p:nvPr>
            <p:ph type="title"/>
          </p:nvPr>
        </p:nvSpPr>
        <p:spPr>
          <a:xfrm>
            <a:off x="838200" y="365125"/>
            <a:ext cx="10515600" cy="1325563"/>
          </a:xfrm>
        </p:spPr>
        <p:txBody>
          <a:bodyPr/>
          <a:lstStyle/>
          <a:p>
            <a:r>
              <a:rPr lang="en-SK" b="1" dirty="0">
                <a:solidFill>
                  <a:schemeClr val="accent2">
                    <a:lumMod val="75000"/>
                  </a:schemeClr>
                </a:solidFill>
              </a:rPr>
              <a:t>Methodology</a:t>
            </a:r>
          </a:p>
        </p:txBody>
      </p:sp>
      <p:sp>
        <p:nvSpPr>
          <p:cNvPr id="3" name="Content Placeholder 2">
            <a:extLst>
              <a:ext uri="{FF2B5EF4-FFF2-40B4-BE49-F238E27FC236}">
                <a16:creationId xmlns:a16="http://schemas.microsoft.com/office/drawing/2014/main" id="{9A305803-0FDC-0149-9D0B-C68B53A5E755}"/>
              </a:ext>
            </a:extLst>
          </p:cNvPr>
          <p:cNvSpPr>
            <a:spLocks noGrp="1"/>
          </p:cNvSpPr>
          <p:nvPr>
            <p:ph idx="1"/>
          </p:nvPr>
        </p:nvSpPr>
        <p:spPr/>
        <p:txBody>
          <a:bodyPr/>
          <a:lstStyle/>
          <a:p>
            <a:pPr algn="just"/>
            <a:r>
              <a:rPr lang="en-SK" dirty="0"/>
              <a:t>IBEX 35 companies – a comparative analysis of the quality of the IR (2016 - 2019)</a:t>
            </a:r>
          </a:p>
          <a:p>
            <a:pPr algn="just"/>
            <a:r>
              <a:rPr lang="en-GB" dirty="0"/>
              <a:t>I</a:t>
            </a:r>
            <a:r>
              <a:rPr lang="en-SK" dirty="0"/>
              <a:t>n 2019 the listed companies in Spain have to follow the new regulation related to the sustainability reporting – </a:t>
            </a:r>
            <a:r>
              <a:rPr lang="en-SK" b="1" dirty="0">
                <a:solidFill>
                  <a:srgbClr val="0070C0"/>
                </a:solidFill>
              </a:rPr>
              <a:t>did it affect the quality of the reports ?</a:t>
            </a:r>
          </a:p>
          <a:p>
            <a:pPr algn="just"/>
            <a:r>
              <a:rPr lang="en-SK" dirty="0"/>
              <a:t>We developed an index and measured scoring for visuality, navigability, description of the business model, and technological elements to assess user’s experience while using the report.</a:t>
            </a:r>
          </a:p>
          <a:p>
            <a:pPr algn="just"/>
            <a:endParaRPr lang="en-SK" dirty="0"/>
          </a:p>
          <a:p>
            <a:pPr algn="just"/>
            <a:endParaRPr lang="en-SK" dirty="0"/>
          </a:p>
        </p:txBody>
      </p:sp>
      <p:sp>
        <p:nvSpPr>
          <p:cNvPr id="4" name="Rectangle 3" descr="CheckList">
            <a:extLst>
              <a:ext uri="{FF2B5EF4-FFF2-40B4-BE49-F238E27FC236}">
                <a16:creationId xmlns:a16="http://schemas.microsoft.com/office/drawing/2014/main" id="{1B0AEB85-617C-0345-9C9B-479DB9F4090B}"/>
              </a:ext>
            </a:extLst>
          </p:cNvPr>
          <p:cNvSpPr/>
          <p:nvPr/>
        </p:nvSpPr>
        <p:spPr>
          <a:xfrm>
            <a:off x="275026" y="230188"/>
            <a:ext cx="647841" cy="6478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130981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7" name="Content Placeholder 3">
            <a:extLst>
              <a:ext uri="{FF2B5EF4-FFF2-40B4-BE49-F238E27FC236}">
                <a16:creationId xmlns:a16="http://schemas.microsoft.com/office/drawing/2014/main" id="{1A37CC2D-53A8-A343-A840-F358CD169A9B}"/>
              </a:ext>
            </a:extLst>
          </p:cNvPr>
          <p:cNvGraphicFramePr>
            <a:graphicFrameLocks noGrp="1"/>
          </p:cNvGraphicFramePr>
          <p:nvPr>
            <p:ph idx="1"/>
            <p:extLst>
              <p:ext uri="{D42A27DB-BD31-4B8C-83A1-F6EECF244321}">
                <p14:modId xmlns:p14="http://schemas.microsoft.com/office/powerpoint/2010/main" val="91294758"/>
              </p:ext>
            </p:extLst>
          </p:nvPr>
        </p:nvGraphicFramePr>
        <p:xfrm>
          <a:off x="962163" y="1110851"/>
          <a:ext cx="7746710" cy="4594728"/>
        </p:xfrm>
        <a:graphic>
          <a:graphicData uri="http://schemas.openxmlformats.org/drawingml/2006/table">
            <a:tbl>
              <a:tblPr firstRow="1" firstCol="1" bandRow="1">
                <a:tableStyleId>{5C22544A-7EE6-4342-B048-85BDC9FD1C3A}</a:tableStyleId>
              </a:tblPr>
              <a:tblGrid>
                <a:gridCol w="2246842">
                  <a:extLst>
                    <a:ext uri="{9D8B030D-6E8A-4147-A177-3AD203B41FA5}">
                      <a16:colId xmlns:a16="http://schemas.microsoft.com/office/drawing/2014/main" val="1472093997"/>
                    </a:ext>
                  </a:extLst>
                </a:gridCol>
                <a:gridCol w="1811735">
                  <a:extLst>
                    <a:ext uri="{9D8B030D-6E8A-4147-A177-3AD203B41FA5}">
                      <a16:colId xmlns:a16="http://schemas.microsoft.com/office/drawing/2014/main" val="543101697"/>
                    </a:ext>
                  </a:extLst>
                </a:gridCol>
                <a:gridCol w="3688133">
                  <a:extLst>
                    <a:ext uri="{9D8B030D-6E8A-4147-A177-3AD203B41FA5}">
                      <a16:colId xmlns:a16="http://schemas.microsoft.com/office/drawing/2014/main" val="857962770"/>
                    </a:ext>
                  </a:extLst>
                </a:gridCol>
              </a:tblGrid>
              <a:tr h="417703">
                <a:tc>
                  <a:txBody>
                    <a:bodyPr/>
                    <a:lstStyle/>
                    <a:p>
                      <a:r>
                        <a:rPr lang="en-SK" sz="2300">
                          <a:effectLst/>
                        </a:rPr>
                        <a:t>Criteria</a:t>
                      </a:r>
                      <a:endParaRPr lang="en-SK"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tc>
                  <a:txBody>
                    <a:bodyPr/>
                    <a:lstStyle/>
                    <a:p>
                      <a:r>
                        <a:rPr lang="en-SK" sz="2300">
                          <a:effectLst/>
                        </a:rPr>
                        <a:t>Evaluation</a:t>
                      </a:r>
                      <a:endParaRPr lang="en-SK"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tc>
                  <a:txBody>
                    <a:bodyPr/>
                    <a:lstStyle/>
                    <a:p>
                      <a:r>
                        <a:rPr lang="en-SK" sz="2300">
                          <a:effectLst/>
                        </a:rPr>
                        <a:t>Description</a:t>
                      </a:r>
                      <a:endParaRPr lang="en-SK"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extLst>
                  <a:ext uri="{0D108BD9-81ED-4DB2-BD59-A6C34878D82A}">
                    <a16:rowId xmlns:a16="http://schemas.microsoft.com/office/drawing/2014/main" val="1691747325"/>
                  </a:ext>
                </a:extLst>
              </a:tr>
              <a:tr h="1113873">
                <a:tc>
                  <a:txBody>
                    <a:bodyPr/>
                    <a:lstStyle/>
                    <a:p>
                      <a:r>
                        <a:rPr lang="en-SK" sz="2300">
                          <a:effectLst/>
                        </a:rPr>
                        <a:t>Easy navigability (conciseness)</a:t>
                      </a:r>
                      <a:endParaRPr lang="en-SK"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tc>
                  <a:txBody>
                    <a:bodyPr/>
                    <a:lstStyle/>
                    <a:p>
                      <a:r>
                        <a:rPr lang="en-SK" sz="2300">
                          <a:effectLst/>
                        </a:rPr>
                        <a:t>5</a:t>
                      </a:r>
                      <a:endParaRPr lang="en-SK"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tc>
                  <a:txBody>
                    <a:bodyPr/>
                    <a:lstStyle/>
                    <a:p>
                      <a:r>
                        <a:rPr lang="en-SK" sz="2300" dirty="0">
                          <a:effectLst/>
                        </a:rPr>
                        <a:t>Navigation chart </a:t>
                      </a:r>
                      <a:endParaRPr lang="en-SK"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extLst>
                  <a:ext uri="{0D108BD9-81ED-4DB2-BD59-A6C34878D82A}">
                    <a16:rowId xmlns:a16="http://schemas.microsoft.com/office/drawing/2014/main" val="1727071065"/>
                  </a:ext>
                </a:extLst>
              </a:tr>
              <a:tr h="765788">
                <a:tc>
                  <a:txBody>
                    <a:bodyPr/>
                    <a:lstStyle/>
                    <a:p>
                      <a:r>
                        <a:rPr lang="en-SK" sz="2300">
                          <a:effectLst/>
                        </a:rPr>
                        <a:t> </a:t>
                      </a:r>
                      <a:endParaRPr lang="en-SK"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tc>
                  <a:txBody>
                    <a:bodyPr/>
                    <a:lstStyle/>
                    <a:p>
                      <a:r>
                        <a:rPr lang="en-SK" sz="2300">
                          <a:effectLst/>
                        </a:rPr>
                        <a:t>4</a:t>
                      </a:r>
                      <a:endParaRPr lang="en-SK"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tc>
                  <a:txBody>
                    <a:bodyPr/>
                    <a:lstStyle/>
                    <a:p>
                      <a:r>
                        <a:rPr lang="en-SK" sz="2300">
                          <a:effectLst/>
                        </a:rPr>
                        <a:t>Clickable internal links within a report</a:t>
                      </a:r>
                      <a:endParaRPr lang="en-SK"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extLst>
                  <a:ext uri="{0D108BD9-81ED-4DB2-BD59-A6C34878D82A}">
                    <a16:rowId xmlns:a16="http://schemas.microsoft.com/office/drawing/2014/main" val="305252423"/>
                  </a:ext>
                </a:extLst>
              </a:tr>
              <a:tr h="1113873">
                <a:tc>
                  <a:txBody>
                    <a:bodyPr/>
                    <a:lstStyle/>
                    <a:p>
                      <a:r>
                        <a:rPr lang="en-SK" sz="2300">
                          <a:effectLst/>
                        </a:rPr>
                        <a:t> </a:t>
                      </a:r>
                      <a:endParaRPr lang="en-SK"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tc>
                  <a:txBody>
                    <a:bodyPr/>
                    <a:lstStyle/>
                    <a:p>
                      <a:r>
                        <a:rPr lang="en-SK" sz="2300">
                          <a:effectLst/>
                        </a:rPr>
                        <a:t>3</a:t>
                      </a:r>
                      <a:endParaRPr lang="en-SK"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tc>
                  <a:txBody>
                    <a:bodyPr/>
                    <a:lstStyle/>
                    <a:p>
                      <a:r>
                        <a:rPr lang="en-SK" sz="2300" dirty="0">
                          <a:effectLst/>
                        </a:rPr>
                        <a:t>No internal links, but the report has less than 180 pages</a:t>
                      </a:r>
                      <a:endParaRPr lang="en-SK"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extLst>
                  <a:ext uri="{0D108BD9-81ED-4DB2-BD59-A6C34878D82A}">
                    <a16:rowId xmlns:a16="http://schemas.microsoft.com/office/drawing/2014/main" val="2772309549"/>
                  </a:ext>
                </a:extLst>
              </a:tr>
              <a:tr h="417703">
                <a:tc>
                  <a:txBody>
                    <a:bodyPr/>
                    <a:lstStyle/>
                    <a:p>
                      <a:r>
                        <a:rPr lang="en-SK" sz="2300">
                          <a:effectLst/>
                        </a:rPr>
                        <a:t> </a:t>
                      </a:r>
                      <a:endParaRPr lang="en-SK"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tc>
                  <a:txBody>
                    <a:bodyPr/>
                    <a:lstStyle/>
                    <a:p>
                      <a:r>
                        <a:rPr lang="en-SK" sz="2300">
                          <a:effectLst/>
                        </a:rPr>
                        <a:t>2</a:t>
                      </a:r>
                      <a:endParaRPr lang="en-SK"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tc>
                  <a:txBody>
                    <a:bodyPr/>
                    <a:lstStyle/>
                    <a:p>
                      <a:r>
                        <a:rPr lang="en-SK" sz="2300" dirty="0">
                          <a:effectLst/>
                        </a:rPr>
                        <a:t>180-360 pages</a:t>
                      </a:r>
                      <a:endParaRPr lang="en-SK"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extLst>
                  <a:ext uri="{0D108BD9-81ED-4DB2-BD59-A6C34878D82A}">
                    <a16:rowId xmlns:a16="http://schemas.microsoft.com/office/drawing/2014/main" val="3003444608"/>
                  </a:ext>
                </a:extLst>
              </a:tr>
              <a:tr h="765788">
                <a:tc>
                  <a:txBody>
                    <a:bodyPr/>
                    <a:lstStyle/>
                    <a:p>
                      <a:r>
                        <a:rPr lang="en-SK" sz="2300">
                          <a:effectLst/>
                        </a:rPr>
                        <a:t> </a:t>
                      </a:r>
                      <a:endParaRPr lang="en-SK"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tc>
                  <a:txBody>
                    <a:bodyPr/>
                    <a:lstStyle/>
                    <a:p>
                      <a:r>
                        <a:rPr lang="en-SK" sz="2300">
                          <a:effectLst/>
                        </a:rPr>
                        <a:t>1</a:t>
                      </a:r>
                      <a:endParaRPr lang="en-SK"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tc>
                  <a:txBody>
                    <a:bodyPr/>
                    <a:lstStyle/>
                    <a:p>
                      <a:r>
                        <a:rPr lang="en-SK" sz="2300" dirty="0">
                          <a:effectLst/>
                        </a:rPr>
                        <a:t>More than 300 pages, no internal links</a:t>
                      </a:r>
                      <a:endParaRPr lang="en-SK" sz="2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532" marR="130532" marT="0" marB="0"/>
                </a:tc>
                <a:extLst>
                  <a:ext uri="{0D108BD9-81ED-4DB2-BD59-A6C34878D82A}">
                    <a16:rowId xmlns:a16="http://schemas.microsoft.com/office/drawing/2014/main" val="2873689306"/>
                  </a:ext>
                </a:extLst>
              </a:tr>
            </a:tbl>
          </a:graphicData>
        </a:graphic>
      </p:graphicFrame>
      <p:sp>
        <p:nvSpPr>
          <p:cNvPr id="15" name="Rectangle 14" descr="CheckList">
            <a:extLst>
              <a:ext uri="{FF2B5EF4-FFF2-40B4-BE49-F238E27FC236}">
                <a16:creationId xmlns:a16="http://schemas.microsoft.com/office/drawing/2014/main" id="{ACF8F634-B200-4647-84AF-ECBAD2B0312A}"/>
              </a:ext>
            </a:extLst>
          </p:cNvPr>
          <p:cNvSpPr/>
          <p:nvPr/>
        </p:nvSpPr>
        <p:spPr>
          <a:xfrm>
            <a:off x="275026" y="230188"/>
            <a:ext cx="647841" cy="6478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Title 1">
            <a:extLst>
              <a:ext uri="{FF2B5EF4-FFF2-40B4-BE49-F238E27FC236}">
                <a16:creationId xmlns:a16="http://schemas.microsoft.com/office/drawing/2014/main" id="{EE6FF0E7-BF97-5140-B917-24E68352996F}"/>
              </a:ext>
            </a:extLst>
          </p:cNvPr>
          <p:cNvSpPr>
            <a:spLocks noGrp="1"/>
          </p:cNvSpPr>
          <p:nvPr>
            <p:ph type="title"/>
          </p:nvPr>
        </p:nvSpPr>
        <p:spPr>
          <a:xfrm>
            <a:off x="1137913" y="53511"/>
            <a:ext cx="10515600" cy="1325563"/>
          </a:xfrm>
        </p:spPr>
        <p:txBody>
          <a:bodyPr/>
          <a:lstStyle/>
          <a:p>
            <a:r>
              <a:rPr lang="en-SK" b="1" dirty="0">
                <a:solidFill>
                  <a:schemeClr val="accent2">
                    <a:lumMod val="75000"/>
                  </a:schemeClr>
                </a:solidFill>
              </a:rPr>
              <a:t>Index development</a:t>
            </a:r>
          </a:p>
        </p:txBody>
      </p:sp>
    </p:spTree>
    <p:extLst>
      <p:ext uri="{BB962C8B-B14F-4D97-AF65-F5344CB8AC3E}">
        <p14:creationId xmlns:p14="http://schemas.microsoft.com/office/powerpoint/2010/main" val="4161657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6">
            <a:extLst>
              <a:ext uri="{FF2B5EF4-FFF2-40B4-BE49-F238E27FC236}">
                <a16:creationId xmlns:a16="http://schemas.microsoft.com/office/drawing/2014/main" id="{FE3B4E13-7CDC-904C-935C-1B32BDABEADA}"/>
              </a:ext>
            </a:extLst>
          </p:cNvPr>
          <p:cNvGraphicFramePr>
            <a:graphicFrameLocks noGrp="1"/>
          </p:cNvGraphicFramePr>
          <p:nvPr>
            <p:ph idx="1"/>
            <p:extLst>
              <p:ext uri="{D42A27DB-BD31-4B8C-83A1-F6EECF244321}">
                <p14:modId xmlns:p14="http://schemas.microsoft.com/office/powerpoint/2010/main" val="2254721552"/>
              </p:ext>
            </p:extLst>
          </p:nvPr>
        </p:nvGraphicFramePr>
        <p:xfrm>
          <a:off x="830009" y="679048"/>
          <a:ext cx="9399841" cy="5313638"/>
        </p:xfrm>
        <a:graphic>
          <a:graphicData uri="http://schemas.openxmlformats.org/drawingml/2006/table">
            <a:tbl>
              <a:tblPr firstRow="1" firstCol="1" bandRow="1">
                <a:tableStyleId>{5C22544A-7EE6-4342-B048-85BDC9FD1C3A}</a:tableStyleId>
              </a:tblPr>
              <a:tblGrid>
                <a:gridCol w="2417075">
                  <a:extLst>
                    <a:ext uri="{9D8B030D-6E8A-4147-A177-3AD203B41FA5}">
                      <a16:colId xmlns:a16="http://schemas.microsoft.com/office/drawing/2014/main" val="2803206914"/>
                    </a:ext>
                  </a:extLst>
                </a:gridCol>
                <a:gridCol w="2227467">
                  <a:extLst>
                    <a:ext uri="{9D8B030D-6E8A-4147-A177-3AD203B41FA5}">
                      <a16:colId xmlns:a16="http://schemas.microsoft.com/office/drawing/2014/main" val="1088107795"/>
                    </a:ext>
                  </a:extLst>
                </a:gridCol>
                <a:gridCol w="4755299">
                  <a:extLst>
                    <a:ext uri="{9D8B030D-6E8A-4147-A177-3AD203B41FA5}">
                      <a16:colId xmlns:a16="http://schemas.microsoft.com/office/drawing/2014/main" val="3439808386"/>
                    </a:ext>
                  </a:extLst>
                </a:gridCol>
              </a:tblGrid>
              <a:tr h="1891295">
                <a:tc>
                  <a:txBody>
                    <a:bodyPr/>
                    <a:lstStyle/>
                    <a:p>
                      <a:r>
                        <a:rPr lang="en-SK" sz="3000" dirty="0">
                          <a:effectLst/>
                          <a:latin typeface="Times New Roman" panose="02020603050405020304" pitchFamily="18" charset="0"/>
                          <a:ea typeface="Times New Roman" panose="02020603050405020304" pitchFamily="18" charset="0"/>
                          <a:cs typeface="Times New Roman" panose="02020603050405020304" pitchFamily="18" charset="0"/>
                        </a:rPr>
                        <a:t>Criteria</a:t>
                      </a:r>
                    </a:p>
                  </a:txBody>
                  <a:tcPr marL="168866" marR="168866" marT="0" marB="0"/>
                </a:tc>
                <a:tc>
                  <a:txBody>
                    <a:bodyPr/>
                    <a:lstStyle/>
                    <a:p>
                      <a:r>
                        <a:rPr lang="en-SK" sz="3000" dirty="0">
                          <a:effectLst/>
                          <a:latin typeface="Times New Roman" panose="02020603050405020304" pitchFamily="18" charset="0"/>
                          <a:ea typeface="Times New Roman" panose="02020603050405020304" pitchFamily="18" charset="0"/>
                          <a:cs typeface="Times New Roman" panose="02020603050405020304" pitchFamily="18" charset="0"/>
                        </a:rPr>
                        <a:t>Evaluation</a:t>
                      </a:r>
                    </a:p>
                  </a:txBody>
                  <a:tcPr marL="168866" marR="168866" marT="0" marB="0"/>
                </a:tc>
                <a:tc>
                  <a:txBody>
                    <a:bodyPr/>
                    <a:lstStyle/>
                    <a:p>
                      <a:r>
                        <a:rPr lang="en-SK" sz="3000" dirty="0">
                          <a:effectLst/>
                          <a:latin typeface="Times New Roman" panose="02020603050405020304" pitchFamily="18" charset="0"/>
                          <a:ea typeface="Times New Roman" panose="02020603050405020304" pitchFamily="18" charset="0"/>
                          <a:cs typeface="Times New Roman" panose="02020603050405020304" pitchFamily="18" charset="0"/>
                        </a:rPr>
                        <a:t>Description</a:t>
                      </a:r>
                    </a:p>
                  </a:txBody>
                  <a:tcPr marL="168866" marR="168866" marT="0" marB="0"/>
                </a:tc>
                <a:extLst>
                  <a:ext uri="{0D108BD9-81ED-4DB2-BD59-A6C34878D82A}">
                    <a16:rowId xmlns:a16="http://schemas.microsoft.com/office/drawing/2014/main" val="303506303"/>
                  </a:ext>
                </a:extLst>
              </a:tr>
              <a:tr h="1891295">
                <a:tc>
                  <a:txBody>
                    <a:bodyPr/>
                    <a:lstStyle/>
                    <a:p>
                      <a:r>
                        <a:rPr lang="en-SK" sz="3000" dirty="0">
                          <a:effectLst/>
                        </a:rPr>
                        <a:t>Visuality</a:t>
                      </a:r>
                      <a:endParaRPr lang="en-SK"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8866" marR="168866" marT="0" marB="0"/>
                </a:tc>
                <a:tc>
                  <a:txBody>
                    <a:bodyPr/>
                    <a:lstStyle/>
                    <a:p>
                      <a:r>
                        <a:rPr lang="en-SK" sz="3000">
                          <a:effectLst/>
                        </a:rPr>
                        <a:t>5</a:t>
                      </a:r>
                      <a:endParaRPr lang="en-SK"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8866" marR="168866" marT="0" marB="0"/>
                </a:tc>
                <a:tc>
                  <a:txBody>
                    <a:bodyPr/>
                    <a:lstStyle/>
                    <a:p>
                      <a:r>
                        <a:rPr lang="en-SK" sz="3000">
                          <a:effectLst/>
                        </a:rPr>
                        <a:t>High usage of visual elements (charts, photos, etc.), proportion is approximately 1:1 or more</a:t>
                      </a:r>
                      <a:endParaRPr lang="en-SK"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8866" marR="168866" marT="0" marB="0"/>
                </a:tc>
                <a:extLst>
                  <a:ext uri="{0D108BD9-81ED-4DB2-BD59-A6C34878D82A}">
                    <a16:rowId xmlns:a16="http://schemas.microsoft.com/office/drawing/2014/main" val="3733555452"/>
                  </a:ext>
                </a:extLst>
              </a:tr>
              <a:tr h="990678">
                <a:tc>
                  <a:txBody>
                    <a:bodyPr/>
                    <a:lstStyle/>
                    <a:p>
                      <a:r>
                        <a:rPr lang="en-SK" sz="3000">
                          <a:effectLst/>
                        </a:rPr>
                        <a:t> </a:t>
                      </a:r>
                      <a:endParaRPr lang="en-SK"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8866" marR="168866" marT="0" marB="0"/>
                </a:tc>
                <a:tc>
                  <a:txBody>
                    <a:bodyPr/>
                    <a:lstStyle/>
                    <a:p>
                      <a:r>
                        <a:rPr lang="en-SK" sz="3000">
                          <a:effectLst/>
                        </a:rPr>
                        <a:t>3</a:t>
                      </a:r>
                      <a:endParaRPr lang="en-SK"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8866" marR="168866" marT="0" marB="0"/>
                </a:tc>
                <a:tc>
                  <a:txBody>
                    <a:bodyPr/>
                    <a:lstStyle/>
                    <a:p>
                      <a:r>
                        <a:rPr lang="en-SK" sz="3000">
                          <a:effectLst/>
                        </a:rPr>
                        <a:t>Moderate usage of visual elements </a:t>
                      </a:r>
                      <a:endParaRPr lang="en-SK"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8866" marR="168866" marT="0" marB="0"/>
                </a:tc>
                <a:extLst>
                  <a:ext uri="{0D108BD9-81ED-4DB2-BD59-A6C34878D82A}">
                    <a16:rowId xmlns:a16="http://schemas.microsoft.com/office/drawing/2014/main" val="1093518041"/>
                  </a:ext>
                </a:extLst>
              </a:tr>
              <a:tr h="540370">
                <a:tc>
                  <a:txBody>
                    <a:bodyPr/>
                    <a:lstStyle/>
                    <a:p>
                      <a:r>
                        <a:rPr lang="en-SK" sz="3000">
                          <a:effectLst/>
                        </a:rPr>
                        <a:t> </a:t>
                      </a:r>
                      <a:endParaRPr lang="en-SK"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8866" marR="168866" marT="0" marB="0"/>
                </a:tc>
                <a:tc>
                  <a:txBody>
                    <a:bodyPr/>
                    <a:lstStyle/>
                    <a:p>
                      <a:r>
                        <a:rPr lang="en-SK" sz="3000">
                          <a:effectLst/>
                        </a:rPr>
                        <a:t>1</a:t>
                      </a:r>
                      <a:endParaRPr lang="en-SK"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8866" marR="168866" marT="0" marB="0"/>
                </a:tc>
                <a:tc>
                  <a:txBody>
                    <a:bodyPr/>
                    <a:lstStyle/>
                    <a:p>
                      <a:r>
                        <a:rPr lang="en-SK" sz="3000" dirty="0">
                          <a:effectLst/>
                        </a:rPr>
                        <a:t>Mostly narrative character</a:t>
                      </a:r>
                      <a:endParaRPr lang="en-SK" sz="3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8866" marR="168866" marT="0" marB="0"/>
                </a:tc>
                <a:extLst>
                  <a:ext uri="{0D108BD9-81ED-4DB2-BD59-A6C34878D82A}">
                    <a16:rowId xmlns:a16="http://schemas.microsoft.com/office/drawing/2014/main" val="3601887023"/>
                  </a:ext>
                </a:extLst>
              </a:tr>
            </a:tbl>
          </a:graphicData>
        </a:graphic>
      </p:graphicFrame>
      <p:sp>
        <p:nvSpPr>
          <p:cNvPr id="15" name="Rectangle 14" descr="CheckList">
            <a:extLst>
              <a:ext uri="{FF2B5EF4-FFF2-40B4-BE49-F238E27FC236}">
                <a16:creationId xmlns:a16="http://schemas.microsoft.com/office/drawing/2014/main" id="{BC63BF1A-A5F8-CE45-BBFF-3FBC3973532F}"/>
              </a:ext>
            </a:extLst>
          </p:cNvPr>
          <p:cNvSpPr/>
          <p:nvPr/>
        </p:nvSpPr>
        <p:spPr>
          <a:xfrm>
            <a:off x="275026" y="230188"/>
            <a:ext cx="647841" cy="6478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861793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36BC19CF-5BE2-5C4C-ADD3-15584C629C42}"/>
              </a:ext>
            </a:extLst>
          </p:cNvPr>
          <p:cNvGraphicFramePr>
            <a:graphicFrameLocks noGrp="1"/>
          </p:cNvGraphicFramePr>
          <p:nvPr>
            <p:ph idx="1"/>
            <p:extLst>
              <p:ext uri="{D42A27DB-BD31-4B8C-83A1-F6EECF244321}">
                <p14:modId xmlns:p14="http://schemas.microsoft.com/office/powerpoint/2010/main" val="1758848883"/>
              </p:ext>
            </p:extLst>
          </p:nvPr>
        </p:nvGraphicFramePr>
        <p:xfrm>
          <a:off x="894520" y="856968"/>
          <a:ext cx="7682200" cy="4957798"/>
        </p:xfrm>
        <a:graphic>
          <a:graphicData uri="http://schemas.openxmlformats.org/drawingml/2006/table">
            <a:tbl>
              <a:tblPr firstRow="1" firstCol="1" bandRow="1">
                <a:tableStyleId>{5C22544A-7EE6-4342-B048-85BDC9FD1C3A}</a:tableStyleId>
              </a:tblPr>
              <a:tblGrid>
                <a:gridCol w="2880052">
                  <a:extLst>
                    <a:ext uri="{9D8B030D-6E8A-4147-A177-3AD203B41FA5}">
                      <a16:colId xmlns:a16="http://schemas.microsoft.com/office/drawing/2014/main" val="2402726159"/>
                    </a:ext>
                  </a:extLst>
                </a:gridCol>
                <a:gridCol w="2401074">
                  <a:extLst>
                    <a:ext uri="{9D8B030D-6E8A-4147-A177-3AD203B41FA5}">
                      <a16:colId xmlns:a16="http://schemas.microsoft.com/office/drawing/2014/main" val="3416689036"/>
                    </a:ext>
                  </a:extLst>
                </a:gridCol>
                <a:gridCol w="2401074">
                  <a:extLst>
                    <a:ext uri="{9D8B030D-6E8A-4147-A177-3AD203B41FA5}">
                      <a16:colId xmlns:a16="http://schemas.microsoft.com/office/drawing/2014/main" val="4043389545"/>
                    </a:ext>
                  </a:extLst>
                </a:gridCol>
              </a:tblGrid>
              <a:tr h="1541949">
                <a:tc>
                  <a:txBody>
                    <a:bodyPr/>
                    <a:lstStyle/>
                    <a:p>
                      <a:r>
                        <a:rPr lang="en-SK" sz="2400" dirty="0">
                          <a:effectLst/>
                          <a:latin typeface="Times New Roman" panose="02020603050405020304" pitchFamily="18" charset="0"/>
                          <a:ea typeface="Times New Roman" panose="02020603050405020304" pitchFamily="18" charset="0"/>
                          <a:cs typeface="Times New Roman" panose="02020603050405020304" pitchFamily="18" charset="0"/>
                        </a:rPr>
                        <a:t>Criteria</a:t>
                      </a:r>
                    </a:p>
                  </a:txBody>
                  <a:tcPr marL="137674" marR="137674" marT="0" marB="0"/>
                </a:tc>
                <a:tc>
                  <a:txBody>
                    <a:bodyPr/>
                    <a:lstStyle/>
                    <a:p>
                      <a:r>
                        <a:rPr lang="en-SK" sz="2400" dirty="0">
                          <a:effectLst/>
                          <a:latin typeface="Times New Roman" panose="02020603050405020304" pitchFamily="18" charset="0"/>
                          <a:ea typeface="Times New Roman" panose="02020603050405020304" pitchFamily="18" charset="0"/>
                          <a:cs typeface="Times New Roman" panose="02020603050405020304" pitchFamily="18" charset="0"/>
                        </a:rPr>
                        <a:t>Points</a:t>
                      </a:r>
                    </a:p>
                  </a:txBody>
                  <a:tcPr marL="137674" marR="137674" marT="0" marB="0"/>
                </a:tc>
                <a:tc>
                  <a:txBody>
                    <a:bodyPr/>
                    <a:lstStyle/>
                    <a:p>
                      <a:r>
                        <a:rPr lang="en-SK" sz="2400" dirty="0">
                          <a:effectLst/>
                          <a:latin typeface="Times New Roman" panose="02020603050405020304" pitchFamily="18" charset="0"/>
                          <a:ea typeface="Times New Roman" panose="02020603050405020304" pitchFamily="18" charset="0"/>
                          <a:cs typeface="Times New Roman" panose="02020603050405020304" pitchFamily="18" charset="0"/>
                        </a:rPr>
                        <a:t>Description</a:t>
                      </a:r>
                    </a:p>
                  </a:txBody>
                  <a:tcPr marL="137674" marR="137674" marT="0" marB="0"/>
                </a:tc>
                <a:extLst>
                  <a:ext uri="{0D108BD9-81ED-4DB2-BD59-A6C34878D82A}">
                    <a16:rowId xmlns:a16="http://schemas.microsoft.com/office/drawing/2014/main" val="3076665244"/>
                  </a:ext>
                </a:extLst>
              </a:tr>
              <a:tr h="1541949">
                <a:tc>
                  <a:txBody>
                    <a:bodyPr/>
                    <a:lstStyle/>
                    <a:p>
                      <a:r>
                        <a:rPr lang="en-SK" sz="2400" dirty="0">
                          <a:effectLst/>
                        </a:rPr>
                        <a:t>Technological elements (1 point for each element a-e)</a:t>
                      </a:r>
                      <a:endParaRPr lang="en-SK"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674" marR="137674" marT="0" marB="0"/>
                </a:tc>
                <a:tc>
                  <a:txBody>
                    <a:bodyPr/>
                    <a:lstStyle/>
                    <a:p>
                      <a:r>
                        <a:rPr lang="en-SK" sz="2400">
                          <a:effectLst/>
                        </a:rPr>
                        <a:t>5 elements</a:t>
                      </a:r>
                      <a:endParaRPr lang="en-SK"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674" marR="137674" marT="0" marB="0"/>
                </a:tc>
                <a:tc>
                  <a:txBody>
                    <a:bodyPr/>
                    <a:lstStyle/>
                    <a:p>
                      <a:r>
                        <a:rPr lang="en-SK" sz="2400" dirty="0">
                          <a:effectLst/>
                          <a:latin typeface="Times New Roman" panose="02020603050405020304" pitchFamily="18" charset="0"/>
                          <a:ea typeface="Times New Roman" panose="02020603050405020304" pitchFamily="18" charset="0"/>
                          <a:cs typeface="Times New Roman" panose="02020603050405020304" pitchFamily="18" charset="0"/>
                        </a:rPr>
                        <a:t>a) navigation chart type of the IR</a:t>
                      </a:r>
                    </a:p>
                  </a:txBody>
                  <a:tcPr marL="137674" marR="137674" marT="0" marB="0"/>
                </a:tc>
                <a:extLst>
                  <a:ext uri="{0D108BD9-81ED-4DB2-BD59-A6C34878D82A}">
                    <a16:rowId xmlns:a16="http://schemas.microsoft.com/office/drawing/2014/main" val="3628151048"/>
                  </a:ext>
                </a:extLst>
              </a:tr>
              <a:tr h="468475">
                <a:tc>
                  <a:txBody>
                    <a:bodyPr/>
                    <a:lstStyle/>
                    <a:p>
                      <a:r>
                        <a:rPr lang="en-SK" sz="2400">
                          <a:effectLst/>
                        </a:rPr>
                        <a:t> </a:t>
                      </a:r>
                      <a:endParaRPr lang="en-SK"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674" marR="137674" marT="0" marB="0"/>
                </a:tc>
                <a:tc>
                  <a:txBody>
                    <a:bodyPr/>
                    <a:lstStyle/>
                    <a:p>
                      <a:r>
                        <a:rPr lang="en-SK" sz="2400">
                          <a:effectLst/>
                        </a:rPr>
                        <a:t>4 elements</a:t>
                      </a:r>
                      <a:endParaRPr lang="en-SK"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674" marR="137674" marT="0" marB="0"/>
                </a:tc>
                <a:tc>
                  <a:txBody>
                    <a:bodyPr/>
                    <a:lstStyle/>
                    <a:p>
                      <a:r>
                        <a:rPr lang="en-SK" sz="24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en-SK" sz="2400" dirty="0">
                          <a:effectLst/>
                          <a:latin typeface="Times New Roman" panose="02020603050405020304" pitchFamily="18" charset="0"/>
                          <a:ea typeface="Times New Roman" panose="02020603050405020304" pitchFamily="18" charset="0"/>
                          <a:cs typeface="Times New Roman" panose="02020603050405020304" pitchFamily="18" charset="0"/>
                        </a:rPr>
                        <a:t>xternal links</a:t>
                      </a:r>
                    </a:p>
                  </a:txBody>
                  <a:tcPr marL="137674" marR="137674" marT="0" marB="0"/>
                </a:tc>
                <a:extLst>
                  <a:ext uri="{0D108BD9-81ED-4DB2-BD59-A6C34878D82A}">
                    <a16:rowId xmlns:a16="http://schemas.microsoft.com/office/drawing/2014/main" val="1058193133"/>
                  </a:ext>
                </a:extLst>
              </a:tr>
              <a:tr h="468475">
                <a:tc>
                  <a:txBody>
                    <a:bodyPr/>
                    <a:lstStyle/>
                    <a:p>
                      <a:r>
                        <a:rPr lang="en-SK" sz="2400">
                          <a:effectLst/>
                        </a:rPr>
                        <a:t> </a:t>
                      </a:r>
                      <a:endParaRPr lang="en-SK"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674" marR="137674" marT="0" marB="0"/>
                </a:tc>
                <a:tc>
                  <a:txBody>
                    <a:bodyPr/>
                    <a:lstStyle/>
                    <a:p>
                      <a:r>
                        <a:rPr lang="en-SK" sz="2400">
                          <a:effectLst/>
                        </a:rPr>
                        <a:t>3 elements</a:t>
                      </a:r>
                      <a:endParaRPr lang="en-SK"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674" marR="137674" marT="0" marB="0"/>
                </a:tc>
                <a:tc>
                  <a:txBody>
                    <a:bodyPr/>
                    <a:lstStyle/>
                    <a:p>
                      <a:r>
                        <a:rPr lang="en-SK" sz="2400" dirty="0">
                          <a:effectLst/>
                          <a:latin typeface="Times New Roman" panose="02020603050405020304" pitchFamily="18" charset="0"/>
                          <a:ea typeface="Times New Roman" panose="02020603050405020304" pitchFamily="18" charset="0"/>
                          <a:cs typeface="Times New Roman" panose="02020603050405020304" pitchFamily="18" charset="0"/>
                        </a:rPr>
                        <a:t>c) videos</a:t>
                      </a:r>
                    </a:p>
                  </a:txBody>
                  <a:tcPr marL="137674" marR="137674" marT="0" marB="0"/>
                </a:tc>
                <a:extLst>
                  <a:ext uri="{0D108BD9-81ED-4DB2-BD59-A6C34878D82A}">
                    <a16:rowId xmlns:a16="http://schemas.microsoft.com/office/drawing/2014/main" val="833245522"/>
                  </a:ext>
                </a:extLst>
              </a:tr>
              <a:tr h="468475">
                <a:tc>
                  <a:txBody>
                    <a:bodyPr/>
                    <a:lstStyle/>
                    <a:p>
                      <a:r>
                        <a:rPr lang="en-SK" sz="2400">
                          <a:effectLst/>
                        </a:rPr>
                        <a:t> </a:t>
                      </a:r>
                      <a:endParaRPr lang="en-SK"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674" marR="137674" marT="0" marB="0"/>
                </a:tc>
                <a:tc>
                  <a:txBody>
                    <a:bodyPr/>
                    <a:lstStyle/>
                    <a:p>
                      <a:r>
                        <a:rPr lang="en-SK" sz="2400">
                          <a:effectLst/>
                        </a:rPr>
                        <a:t>2 elements</a:t>
                      </a:r>
                      <a:endParaRPr lang="en-SK"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674" marR="137674" marT="0" marB="0"/>
                </a:tc>
                <a:tc>
                  <a:txBody>
                    <a:bodyPr/>
                    <a:lstStyle/>
                    <a:p>
                      <a:r>
                        <a:rPr lang="en-SK" sz="24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GB" sz="2400" dirty="0">
                          <a:effectLst/>
                          <a:latin typeface="Times New Roman" panose="02020603050405020304" pitchFamily="18" charset="0"/>
                          <a:ea typeface="Times New Roman" panose="02020603050405020304" pitchFamily="18" charset="0"/>
                          <a:cs typeface="Times New Roman" panose="02020603050405020304" pitchFamily="18" charset="0"/>
                        </a:rPr>
                        <a:t>L</a:t>
                      </a:r>
                      <a:r>
                        <a:rPr lang="en-SK" sz="2400" dirty="0">
                          <a:effectLst/>
                          <a:latin typeface="Times New Roman" panose="02020603050405020304" pitchFamily="18" charset="0"/>
                          <a:ea typeface="Times New Roman" panose="02020603050405020304" pitchFamily="18" charset="0"/>
                          <a:cs typeface="Times New Roman" panose="02020603050405020304" pitchFamily="18" charset="0"/>
                        </a:rPr>
                        <a:t>inks to SNs</a:t>
                      </a:r>
                    </a:p>
                  </a:txBody>
                  <a:tcPr marL="137674" marR="137674" marT="0" marB="0"/>
                </a:tc>
                <a:extLst>
                  <a:ext uri="{0D108BD9-81ED-4DB2-BD59-A6C34878D82A}">
                    <a16:rowId xmlns:a16="http://schemas.microsoft.com/office/drawing/2014/main" val="2113782424"/>
                  </a:ext>
                </a:extLst>
              </a:tr>
              <a:tr h="468475">
                <a:tc>
                  <a:txBody>
                    <a:bodyPr/>
                    <a:lstStyle/>
                    <a:p>
                      <a:r>
                        <a:rPr lang="en-SK" sz="2400">
                          <a:effectLst/>
                        </a:rPr>
                        <a:t> </a:t>
                      </a:r>
                      <a:endParaRPr lang="en-SK"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674" marR="137674" marT="0" marB="0"/>
                </a:tc>
                <a:tc>
                  <a:txBody>
                    <a:bodyPr/>
                    <a:lstStyle/>
                    <a:p>
                      <a:r>
                        <a:rPr lang="en-SK" sz="2400">
                          <a:effectLst/>
                        </a:rPr>
                        <a:t>1 element</a:t>
                      </a:r>
                      <a:endParaRPr lang="en-SK"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674" marR="137674" marT="0" marB="0"/>
                </a:tc>
                <a:tc>
                  <a:txBody>
                    <a:bodyPr/>
                    <a:lstStyle/>
                    <a:p>
                      <a:r>
                        <a:rPr lang="en-SK" sz="2400" dirty="0">
                          <a:effectLst/>
                          <a:latin typeface="Times New Roman" panose="02020603050405020304" pitchFamily="18" charset="0"/>
                          <a:ea typeface="Times New Roman" panose="02020603050405020304" pitchFamily="18" charset="0"/>
                          <a:cs typeface="Times New Roman" panose="02020603050405020304" pitchFamily="18" charset="0"/>
                        </a:rPr>
                        <a:t>e) QR codes</a:t>
                      </a:r>
                    </a:p>
                  </a:txBody>
                  <a:tcPr marL="137674" marR="137674" marT="0" marB="0"/>
                </a:tc>
                <a:extLst>
                  <a:ext uri="{0D108BD9-81ED-4DB2-BD59-A6C34878D82A}">
                    <a16:rowId xmlns:a16="http://schemas.microsoft.com/office/drawing/2014/main" val="946721903"/>
                  </a:ext>
                </a:extLst>
              </a:tr>
            </a:tbl>
          </a:graphicData>
        </a:graphic>
      </p:graphicFrame>
      <p:sp>
        <p:nvSpPr>
          <p:cNvPr id="8" name="Rectangle 7" descr="CheckList">
            <a:extLst>
              <a:ext uri="{FF2B5EF4-FFF2-40B4-BE49-F238E27FC236}">
                <a16:creationId xmlns:a16="http://schemas.microsoft.com/office/drawing/2014/main" id="{2600D802-4083-9141-B8D9-FC213D111E3B}"/>
              </a:ext>
            </a:extLst>
          </p:cNvPr>
          <p:cNvSpPr/>
          <p:nvPr/>
        </p:nvSpPr>
        <p:spPr>
          <a:xfrm>
            <a:off x="275026" y="230188"/>
            <a:ext cx="647841" cy="6478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838597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C407A-538B-8D4F-8571-7BBFEA376007}"/>
              </a:ext>
            </a:extLst>
          </p:cNvPr>
          <p:cNvSpPr>
            <a:spLocks noGrp="1"/>
          </p:cNvSpPr>
          <p:nvPr>
            <p:ph type="title"/>
          </p:nvPr>
        </p:nvSpPr>
        <p:spPr/>
        <p:txBody>
          <a:bodyPr/>
          <a:lstStyle/>
          <a:p>
            <a:endParaRPr lang="en-SK"/>
          </a:p>
        </p:txBody>
      </p:sp>
      <p:graphicFrame>
        <p:nvGraphicFramePr>
          <p:cNvPr id="4" name="Content Placeholder 3">
            <a:extLst>
              <a:ext uri="{FF2B5EF4-FFF2-40B4-BE49-F238E27FC236}">
                <a16:creationId xmlns:a16="http://schemas.microsoft.com/office/drawing/2014/main" id="{CAB86899-D1A6-5243-A0E3-2D6E97E7FC85}"/>
              </a:ext>
            </a:extLst>
          </p:cNvPr>
          <p:cNvGraphicFramePr>
            <a:graphicFrameLocks noGrp="1"/>
          </p:cNvGraphicFramePr>
          <p:nvPr>
            <p:ph idx="1"/>
            <p:extLst>
              <p:ext uri="{D42A27DB-BD31-4B8C-83A1-F6EECF244321}">
                <p14:modId xmlns:p14="http://schemas.microsoft.com/office/powerpoint/2010/main" val="3976617108"/>
              </p:ext>
            </p:extLst>
          </p:nvPr>
        </p:nvGraphicFramePr>
        <p:xfrm>
          <a:off x="332880" y="20741"/>
          <a:ext cx="10651796" cy="6744007"/>
        </p:xfrm>
        <a:graphic>
          <a:graphicData uri="http://schemas.openxmlformats.org/drawingml/2006/table">
            <a:tbl>
              <a:tblPr firstRow="1" firstCol="1" bandRow="1">
                <a:tableStyleId>{5C22544A-7EE6-4342-B048-85BDC9FD1C3A}</a:tableStyleId>
              </a:tblPr>
              <a:tblGrid>
                <a:gridCol w="3452838">
                  <a:extLst>
                    <a:ext uri="{9D8B030D-6E8A-4147-A177-3AD203B41FA5}">
                      <a16:colId xmlns:a16="http://schemas.microsoft.com/office/drawing/2014/main" val="1633696473"/>
                    </a:ext>
                  </a:extLst>
                </a:gridCol>
                <a:gridCol w="1921120">
                  <a:extLst>
                    <a:ext uri="{9D8B030D-6E8A-4147-A177-3AD203B41FA5}">
                      <a16:colId xmlns:a16="http://schemas.microsoft.com/office/drawing/2014/main" val="3579522037"/>
                    </a:ext>
                  </a:extLst>
                </a:gridCol>
                <a:gridCol w="5277838">
                  <a:extLst>
                    <a:ext uri="{9D8B030D-6E8A-4147-A177-3AD203B41FA5}">
                      <a16:colId xmlns:a16="http://schemas.microsoft.com/office/drawing/2014/main" val="2165806560"/>
                    </a:ext>
                  </a:extLst>
                </a:gridCol>
              </a:tblGrid>
              <a:tr h="324923">
                <a:tc>
                  <a:txBody>
                    <a:bodyPr/>
                    <a:lstStyle/>
                    <a:p>
                      <a:r>
                        <a:rPr lang="en-SK" sz="1800" dirty="0">
                          <a:effectLst/>
                          <a:latin typeface="Times New Roman" panose="02020603050405020304" pitchFamily="18" charset="0"/>
                          <a:ea typeface="Times New Roman" panose="02020603050405020304" pitchFamily="18" charset="0"/>
                          <a:cs typeface="Times New Roman" panose="02020603050405020304" pitchFamily="18" charset="0"/>
                        </a:rPr>
                        <a:t>Criteria</a:t>
                      </a:r>
                    </a:p>
                  </a:txBody>
                  <a:tcPr marL="56267" marR="56267" marT="0" marB="0"/>
                </a:tc>
                <a:tc>
                  <a:txBody>
                    <a:bodyPr/>
                    <a:lstStyle/>
                    <a:p>
                      <a:r>
                        <a:rPr lang="en-SK" sz="1800" dirty="0">
                          <a:effectLst/>
                          <a:latin typeface="Times New Roman" panose="02020603050405020304" pitchFamily="18" charset="0"/>
                          <a:ea typeface="Times New Roman" panose="02020603050405020304" pitchFamily="18" charset="0"/>
                          <a:cs typeface="Times New Roman" panose="02020603050405020304" pitchFamily="18" charset="0"/>
                        </a:rPr>
                        <a:t>Evaluation</a:t>
                      </a:r>
                    </a:p>
                  </a:txBody>
                  <a:tcPr marL="56267" marR="56267" marT="0" marB="0"/>
                </a:tc>
                <a:tc>
                  <a:txBody>
                    <a:bodyPr/>
                    <a:lstStyle/>
                    <a:p>
                      <a:r>
                        <a:rPr lang="en-SK" sz="1800" dirty="0">
                          <a:effectLst/>
                          <a:latin typeface="Times New Roman" panose="02020603050405020304" pitchFamily="18" charset="0"/>
                          <a:ea typeface="Times New Roman" panose="02020603050405020304" pitchFamily="18" charset="0"/>
                          <a:cs typeface="Times New Roman" panose="02020603050405020304" pitchFamily="18" charset="0"/>
                        </a:rPr>
                        <a:t>Description</a:t>
                      </a:r>
                    </a:p>
                  </a:txBody>
                  <a:tcPr marL="56267" marR="56267" marT="0" marB="0"/>
                </a:tc>
                <a:extLst>
                  <a:ext uri="{0D108BD9-81ED-4DB2-BD59-A6C34878D82A}">
                    <a16:rowId xmlns:a16="http://schemas.microsoft.com/office/drawing/2014/main" val="2049011096"/>
                  </a:ext>
                </a:extLst>
              </a:tr>
              <a:tr h="5047484">
                <a:tc>
                  <a:txBody>
                    <a:bodyPr/>
                    <a:lstStyle/>
                    <a:p>
                      <a:r>
                        <a:rPr lang="en-SK" sz="1800" dirty="0">
                          <a:effectLst/>
                        </a:rPr>
                        <a:t>Business model (as a key element of IR)</a:t>
                      </a:r>
                      <a:endParaRPr lang="en-SK"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67" marR="56267" marT="0" marB="0"/>
                </a:tc>
                <a:tc>
                  <a:txBody>
                    <a:bodyPr/>
                    <a:lstStyle/>
                    <a:p>
                      <a:r>
                        <a:rPr lang="en-SK" sz="1800" dirty="0">
                          <a:effectLst/>
                        </a:rPr>
                        <a:t>5</a:t>
                      </a:r>
                      <a:endParaRPr lang="en-SK"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67" marR="56267" marT="0" marB="0"/>
                </a:tc>
                <a:tc>
                  <a:txBody>
                    <a:bodyPr/>
                    <a:lstStyle/>
                    <a:p>
                      <a:r>
                        <a:rPr lang="en-SK" sz="1800" dirty="0">
                          <a:effectLst/>
                        </a:rPr>
                        <a:t>The IR includes all the elements below:</a:t>
                      </a:r>
                    </a:p>
                    <a:p>
                      <a:r>
                        <a:rPr lang="en-SK" sz="1800" dirty="0">
                          <a:effectLst/>
                        </a:rPr>
                        <a:t>Features that can enhance the effectiveness and readability of the description of the business model include: </a:t>
                      </a:r>
                    </a:p>
                    <a:p>
                      <a:r>
                        <a:rPr lang="en-SK" sz="1800" dirty="0">
                          <a:effectLst/>
                        </a:rPr>
                        <a:t>• Explicit identification of the key elements of the business model </a:t>
                      </a:r>
                    </a:p>
                    <a:p>
                      <a:r>
                        <a:rPr lang="en-SK" sz="1800" dirty="0">
                          <a:effectLst/>
                        </a:rPr>
                        <a:t>• A simple diagram highlighting key elements, supported by a clear explanation of the relevance of those elements to the organization </a:t>
                      </a:r>
                    </a:p>
                    <a:p>
                      <a:r>
                        <a:rPr lang="en-SK" sz="1800" dirty="0">
                          <a:effectLst/>
                        </a:rPr>
                        <a:t>• Narrative flow that is logical given the particular circumstances of the organization </a:t>
                      </a:r>
                    </a:p>
                    <a:p>
                      <a:r>
                        <a:rPr lang="en-SK" sz="1800" dirty="0">
                          <a:effectLst/>
                        </a:rPr>
                        <a:t>• Identification of critical stakeholder and other (e.g., raw material) dependencies and important factors affecting the external environment</a:t>
                      </a:r>
                    </a:p>
                    <a:p>
                      <a:r>
                        <a:rPr lang="en-SK" sz="1800" dirty="0">
                          <a:effectLst/>
                        </a:rPr>
                        <a:t>• Connection to information covered by other Content Elements, such as strategy, risks and opportunities, and performance (including KPIs and financial considerations, like cost containment and revenues).</a:t>
                      </a:r>
                      <a:endParaRPr lang="en-SK"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67" marR="56267" marT="0" marB="0"/>
                </a:tc>
                <a:extLst>
                  <a:ext uri="{0D108BD9-81ED-4DB2-BD59-A6C34878D82A}">
                    <a16:rowId xmlns:a16="http://schemas.microsoft.com/office/drawing/2014/main" val="796358159"/>
                  </a:ext>
                </a:extLst>
              </a:tr>
              <a:tr h="796971">
                <a:tc>
                  <a:txBody>
                    <a:bodyPr/>
                    <a:lstStyle/>
                    <a:p>
                      <a:r>
                        <a:rPr lang="en-SK" sz="1000">
                          <a:effectLst/>
                        </a:rPr>
                        <a:t> </a:t>
                      </a:r>
                      <a:endParaRPr lang="en-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67" marR="56267" marT="0" marB="0"/>
                </a:tc>
                <a:tc>
                  <a:txBody>
                    <a:bodyPr/>
                    <a:lstStyle/>
                    <a:p>
                      <a:r>
                        <a:rPr lang="en-SK" sz="1800">
                          <a:effectLst/>
                        </a:rPr>
                        <a:t>3</a:t>
                      </a:r>
                      <a:endParaRPr lang="en-SK"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67" marR="56267" marT="0" marB="0"/>
                </a:tc>
                <a:tc>
                  <a:txBody>
                    <a:bodyPr/>
                    <a:lstStyle/>
                    <a:p>
                      <a:r>
                        <a:rPr lang="en-SK" sz="1800" dirty="0">
                          <a:effectLst/>
                        </a:rPr>
                        <a:t>The company introduces the key elements of the business model, however, some details mentioned above might be omitted. </a:t>
                      </a:r>
                      <a:endParaRPr lang="en-SK"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67" marR="56267" marT="0" marB="0"/>
                </a:tc>
                <a:extLst>
                  <a:ext uri="{0D108BD9-81ED-4DB2-BD59-A6C34878D82A}">
                    <a16:rowId xmlns:a16="http://schemas.microsoft.com/office/drawing/2014/main" val="3969814411"/>
                  </a:ext>
                </a:extLst>
              </a:tr>
              <a:tr h="531314">
                <a:tc>
                  <a:txBody>
                    <a:bodyPr/>
                    <a:lstStyle/>
                    <a:p>
                      <a:r>
                        <a:rPr lang="en-SK" sz="1000">
                          <a:effectLst/>
                        </a:rPr>
                        <a:t> </a:t>
                      </a:r>
                      <a:endParaRPr lang="en-SK"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67" marR="56267" marT="0" marB="0"/>
                </a:tc>
                <a:tc>
                  <a:txBody>
                    <a:bodyPr/>
                    <a:lstStyle/>
                    <a:p>
                      <a:r>
                        <a:rPr lang="en-SK" sz="1800" dirty="0">
                          <a:effectLst/>
                        </a:rPr>
                        <a:t>1</a:t>
                      </a:r>
                      <a:endParaRPr lang="en-SK"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67" marR="56267" marT="0" marB="0"/>
                </a:tc>
                <a:tc>
                  <a:txBody>
                    <a:bodyPr/>
                    <a:lstStyle/>
                    <a:p>
                      <a:r>
                        <a:rPr lang="en-SK" sz="1800" dirty="0">
                          <a:effectLst/>
                        </a:rPr>
                        <a:t>The information about the business model is rather scarce. </a:t>
                      </a:r>
                      <a:endParaRPr lang="en-SK"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67" marR="56267" marT="0" marB="0"/>
                </a:tc>
                <a:extLst>
                  <a:ext uri="{0D108BD9-81ED-4DB2-BD59-A6C34878D82A}">
                    <a16:rowId xmlns:a16="http://schemas.microsoft.com/office/drawing/2014/main" val="846105639"/>
                  </a:ext>
                </a:extLst>
              </a:tr>
            </a:tbl>
          </a:graphicData>
        </a:graphic>
      </p:graphicFrame>
      <p:sp>
        <p:nvSpPr>
          <p:cNvPr id="5" name="Rectangle 4" descr="CheckList">
            <a:extLst>
              <a:ext uri="{FF2B5EF4-FFF2-40B4-BE49-F238E27FC236}">
                <a16:creationId xmlns:a16="http://schemas.microsoft.com/office/drawing/2014/main" id="{FB16902C-A637-E242-B8F6-64410B85AD8C}"/>
              </a:ext>
            </a:extLst>
          </p:cNvPr>
          <p:cNvSpPr/>
          <p:nvPr/>
        </p:nvSpPr>
        <p:spPr>
          <a:xfrm>
            <a:off x="-178765" y="41204"/>
            <a:ext cx="647841" cy="6478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73056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69A9-4D84-F24C-B3A8-F779C2FE09E8}"/>
              </a:ext>
            </a:extLst>
          </p:cNvPr>
          <p:cNvSpPr>
            <a:spLocks noGrp="1"/>
          </p:cNvSpPr>
          <p:nvPr>
            <p:ph type="title"/>
          </p:nvPr>
        </p:nvSpPr>
        <p:spPr/>
        <p:txBody>
          <a:bodyPr/>
          <a:lstStyle/>
          <a:p>
            <a:r>
              <a:rPr lang="en-SK" b="1" dirty="0">
                <a:solidFill>
                  <a:schemeClr val="accent2">
                    <a:lumMod val="75000"/>
                  </a:schemeClr>
                </a:solidFill>
              </a:rPr>
              <a:t>Agenda</a:t>
            </a:r>
          </a:p>
        </p:txBody>
      </p:sp>
      <p:graphicFrame>
        <p:nvGraphicFramePr>
          <p:cNvPr id="5" name="Content Placeholder 2">
            <a:extLst>
              <a:ext uri="{FF2B5EF4-FFF2-40B4-BE49-F238E27FC236}">
                <a16:creationId xmlns:a16="http://schemas.microsoft.com/office/drawing/2014/main" id="{1773B491-C77D-4C13-9805-581801B20504}"/>
              </a:ext>
            </a:extLst>
          </p:cNvPr>
          <p:cNvGraphicFramePr>
            <a:graphicFrameLocks noGrp="1"/>
          </p:cNvGraphicFramePr>
          <p:nvPr>
            <p:ph idx="1"/>
            <p:extLst>
              <p:ext uri="{D42A27DB-BD31-4B8C-83A1-F6EECF244321}">
                <p14:modId xmlns:p14="http://schemas.microsoft.com/office/powerpoint/2010/main" val="29800851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7266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AE4AE8C1-C0C4-054E-951D-534F88282922}"/>
              </a:ext>
            </a:extLst>
          </p:cNvPr>
          <p:cNvSpPr>
            <a:spLocks noGrp="1"/>
          </p:cNvSpPr>
          <p:nvPr>
            <p:ph type="title"/>
          </p:nvPr>
        </p:nvSpPr>
        <p:spPr>
          <a:xfrm>
            <a:off x="838200" y="643467"/>
            <a:ext cx="2951205" cy="5571066"/>
          </a:xfrm>
        </p:spPr>
        <p:txBody>
          <a:bodyPr>
            <a:normAutofit/>
          </a:bodyPr>
          <a:lstStyle/>
          <a:p>
            <a:r>
              <a:rPr lang="en-SK" b="1">
                <a:solidFill>
                  <a:srgbClr val="FFFFFF"/>
                </a:solidFill>
              </a:rPr>
              <a:t>Findings</a:t>
            </a:r>
          </a:p>
        </p:txBody>
      </p:sp>
      <p:graphicFrame>
        <p:nvGraphicFramePr>
          <p:cNvPr id="4" name="Content Placeholder 3">
            <a:extLst>
              <a:ext uri="{FF2B5EF4-FFF2-40B4-BE49-F238E27FC236}">
                <a16:creationId xmlns:a16="http://schemas.microsoft.com/office/drawing/2014/main" id="{5E131A4A-C46B-5340-B890-CC92AD60A7D8}"/>
              </a:ext>
            </a:extLst>
          </p:cNvPr>
          <p:cNvGraphicFramePr>
            <a:graphicFrameLocks noGrp="1"/>
          </p:cNvGraphicFramePr>
          <p:nvPr>
            <p:ph idx="1"/>
            <p:extLst>
              <p:ext uri="{D42A27DB-BD31-4B8C-83A1-F6EECF244321}">
                <p14:modId xmlns:p14="http://schemas.microsoft.com/office/powerpoint/2010/main" val="2372136896"/>
              </p:ext>
            </p:extLst>
          </p:nvPr>
        </p:nvGraphicFramePr>
        <p:xfrm>
          <a:off x="4784307" y="338666"/>
          <a:ext cx="3242093" cy="24722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3">
            <a:extLst>
              <a:ext uri="{FF2B5EF4-FFF2-40B4-BE49-F238E27FC236}">
                <a16:creationId xmlns:a16="http://schemas.microsoft.com/office/drawing/2014/main" id="{AC82F28A-D1B7-0947-8795-B4FF0E92B53D}"/>
              </a:ext>
            </a:extLst>
          </p:cNvPr>
          <p:cNvGraphicFramePr>
            <a:graphicFrameLocks/>
          </p:cNvGraphicFramePr>
          <p:nvPr>
            <p:extLst>
              <p:ext uri="{D42A27DB-BD31-4B8C-83A1-F6EECF244321}">
                <p14:modId xmlns:p14="http://schemas.microsoft.com/office/powerpoint/2010/main" val="4162010129"/>
              </p:ext>
            </p:extLst>
          </p:nvPr>
        </p:nvGraphicFramePr>
        <p:xfrm>
          <a:off x="8298240" y="389466"/>
          <a:ext cx="3563827" cy="23537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a:extLst>
              <a:ext uri="{FF2B5EF4-FFF2-40B4-BE49-F238E27FC236}">
                <a16:creationId xmlns:a16="http://schemas.microsoft.com/office/drawing/2014/main" id="{47B94A82-5F27-A74E-AC61-9B2735B8E154}"/>
              </a:ext>
            </a:extLst>
          </p:cNvPr>
          <p:cNvGraphicFramePr>
            <a:graphicFrameLocks/>
          </p:cNvGraphicFramePr>
          <p:nvPr>
            <p:extLst>
              <p:ext uri="{D42A27DB-BD31-4B8C-83A1-F6EECF244321}">
                <p14:modId xmlns:p14="http://schemas.microsoft.com/office/powerpoint/2010/main" val="2201840422"/>
              </p:ext>
            </p:extLst>
          </p:nvPr>
        </p:nvGraphicFramePr>
        <p:xfrm>
          <a:off x="4627605" y="2743200"/>
          <a:ext cx="3634316" cy="38391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a:extLst>
              <a:ext uri="{FF2B5EF4-FFF2-40B4-BE49-F238E27FC236}">
                <a16:creationId xmlns:a16="http://schemas.microsoft.com/office/drawing/2014/main" id="{8DB8A1A7-AD18-2B4A-8F7E-CDA051422C88}"/>
              </a:ext>
            </a:extLst>
          </p:cNvPr>
          <p:cNvGraphicFramePr>
            <a:graphicFrameLocks/>
          </p:cNvGraphicFramePr>
          <p:nvPr>
            <p:extLst>
              <p:ext uri="{D42A27DB-BD31-4B8C-83A1-F6EECF244321}">
                <p14:modId xmlns:p14="http://schemas.microsoft.com/office/powerpoint/2010/main" val="1892090621"/>
              </p:ext>
            </p:extLst>
          </p:nvPr>
        </p:nvGraphicFramePr>
        <p:xfrm>
          <a:off x="8141740" y="2878666"/>
          <a:ext cx="3876826" cy="2827868"/>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descr="Magnifying glass">
            <a:extLst>
              <a:ext uri="{FF2B5EF4-FFF2-40B4-BE49-F238E27FC236}">
                <a16:creationId xmlns:a16="http://schemas.microsoft.com/office/drawing/2014/main" id="{09915307-F0C2-9A46-B629-D8969CD8C12D}"/>
              </a:ext>
            </a:extLst>
          </p:cNvPr>
          <p:cNvSpPr/>
          <p:nvPr/>
        </p:nvSpPr>
        <p:spPr>
          <a:xfrm>
            <a:off x="329933" y="389466"/>
            <a:ext cx="647841" cy="647841"/>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16439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46F9-3975-DB4B-A44E-FBE05D671A25}"/>
              </a:ext>
            </a:extLst>
          </p:cNvPr>
          <p:cNvSpPr>
            <a:spLocks noGrp="1"/>
          </p:cNvSpPr>
          <p:nvPr>
            <p:ph type="title"/>
          </p:nvPr>
        </p:nvSpPr>
        <p:spPr>
          <a:xfrm>
            <a:off x="649224" y="629266"/>
            <a:ext cx="5102351" cy="1676603"/>
          </a:xfrm>
        </p:spPr>
        <p:txBody>
          <a:bodyPr>
            <a:normAutofit/>
          </a:bodyPr>
          <a:lstStyle/>
          <a:p>
            <a:r>
              <a:rPr lang="en-SK" b="1" dirty="0">
                <a:solidFill>
                  <a:schemeClr val="accent2">
                    <a:lumMod val="75000"/>
                  </a:schemeClr>
                </a:solidFill>
              </a:rPr>
              <a:t>Statistical analysis - Mann-Whitney test</a:t>
            </a:r>
          </a:p>
        </p:txBody>
      </p:sp>
      <p:sp>
        <p:nvSpPr>
          <p:cNvPr id="3" name="Content Placeholder 2">
            <a:extLst>
              <a:ext uri="{FF2B5EF4-FFF2-40B4-BE49-F238E27FC236}">
                <a16:creationId xmlns:a16="http://schemas.microsoft.com/office/drawing/2014/main" id="{B9ECDBB1-FEFD-EE46-8A1F-06729F0CDD3F}"/>
              </a:ext>
            </a:extLst>
          </p:cNvPr>
          <p:cNvSpPr>
            <a:spLocks noGrp="1"/>
          </p:cNvSpPr>
          <p:nvPr>
            <p:ph idx="1"/>
          </p:nvPr>
        </p:nvSpPr>
        <p:spPr>
          <a:xfrm>
            <a:off x="165796" y="2438400"/>
            <a:ext cx="5585780" cy="3785419"/>
          </a:xfrm>
        </p:spPr>
        <p:txBody>
          <a:bodyPr>
            <a:normAutofit/>
          </a:bodyPr>
          <a:lstStyle/>
          <a:p>
            <a:r>
              <a:rPr lang="en-GB" sz="1800" dirty="0"/>
              <a:t>S</a:t>
            </a:r>
            <a:r>
              <a:rPr lang="en-SK" sz="1800" dirty="0"/>
              <a:t>ector (critical vs. non-critical) and Quality Reporting Index</a:t>
            </a:r>
          </a:p>
          <a:p>
            <a:pPr marL="0" indent="0">
              <a:buNone/>
            </a:pPr>
            <a:endParaRPr lang="en-SK" sz="1800" dirty="0"/>
          </a:p>
          <a:p>
            <a:pPr marL="0" indent="0">
              <a:buNone/>
            </a:pPr>
            <a:r>
              <a:rPr lang="en-SK" sz="1800" dirty="0"/>
              <a:t>Findings</a:t>
            </a:r>
          </a:p>
          <a:p>
            <a:r>
              <a:rPr lang="en-GB" sz="1800" dirty="0"/>
              <a:t>I</a:t>
            </a:r>
            <a:r>
              <a:rPr lang="en-SK" sz="1800" dirty="0"/>
              <a:t>n 2016, companies operating in critical sector tend to have higher quality reporting index (p-value – 0.039).</a:t>
            </a:r>
          </a:p>
          <a:p>
            <a:pPr marL="0" indent="0">
              <a:buNone/>
            </a:pPr>
            <a:endParaRPr lang="en-GB" sz="1800" dirty="0"/>
          </a:p>
          <a:p>
            <a:endParaRPr lang="en-GB" sz="1800" dirty="0"/>
          </a:p>
          <a:p>
            <a:r>
              <a:rPr lang="en-GB" sz="1800" dirty="0"/>
              <a:t>I</a:t>
            </a:r>
            <a:r>
              <a:rPr lang="en-SK" sz="1800" dirty="0"/>
              <a:t>n 2019, there is no significant difference between the two groups.</a:t>
            </a:r>
          </a:p>
        </p:txBody>
      </p:sp>
      <p:sp>
        <p:nvSpPr>
          <p:cNvPr id="24" name="Rectangle 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7AE7D4-2557-2A42-8F27-A199B6C93E93}"/>
              </a:ext>
            </a:extLst>
          </p:cNvPr>
          <p:cNvPicPr>
            <a:picLocks noChangeAspect="1"/>
          </p:cNvPicPr>
          <p:nvPr/>
        </p:nvPicPr>
        <p:blipFill>
          <a:blip r:embed="rId2"/>
          <a:stretch>
            <a:fillRect/>
          </a:stretch>
        </p:blipFill>
        <p:spPr>
          <a:xfrm>
            <a:off x="7712680" y="694945"/>
            <a:ext cx="2899215" cy="2322576"/>
          </a:xfrm>
          <a:prstGeom prst="rect">
            <a:avLst/>
          </a:prstGeom>
        </p:spPr>
      </p:pic>
      <p:sp>
        <p:nvSpPr>
          <p:cNvPr id="26"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6657B97-0E22-BC4B-BB7A-CE8D8501EE7E}"/>
              </a:ext>
            </a:extLst>
          </p:cNvPr>
          <p:cNvPicPr>
            <a:picLocks noChangeAspect="1"/>
          </p:cNvPicPr>
          <p:nvPr/>
        </p:nvPicPr>
        <p:blipFill>
          <a:blip r:embed="rId3"/>
          <a:stretch>
            <a:fillRect/>
          </a:stretch>
        </p:blipFill>
        <p:spPr>
          <a:xfrm>
            <a:off x="7401626" y="3721608"/>
            <a:ext cx="3521324" cy="2322576"/>
          </a:xfrm>
          <a:prstGeom prst="rect">
            <a:avLst/>
          </a:prstGeom>
          <a:effectLst/>
        </p:spPr>
      </p:pic>
      <p:sp>
        <p:nvSpPr>
          <p:cNvPr id="17" name="Rectangle 16" descr="Magnifying glass">
            <a:extLst>
              <a:ext uri="{FF2B5EF4-FFF2-40B4-BE49-F238E27FC236}">
                <a16:creationId xmlns:a16="http://schemas.microsoft.com/office/drawing/2014/main" id="{6868CDFA-A2CB-394E-88D5-2D52DF49B51D}"/>
              </a:ext>
            </a:extLst>
          </p:cNvPr>
          <p:cNvSpPr/>
          <p:nvPr/>
        </p:nvSpPr>
        <p:spPr>
          <a:xfrm>
            <a:off x="165795" y="160712"/>
            <a:ext cx="647841" cy="64784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91240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2818-5B10-464D-8F9F-30FFD2966643}"/>
              </a:ext>
            </a:extLst>
          </p:cNvPr>
          <p:cNvSpPr>
            <a:spLocks noGrp="1"/>
          </p:cNvSpPr>
          <p:nvPr>
            <p:ph type="title"/>
          </p:nvPr>
        </p:nvSpPr>
        <p:spPr>
          <a:xfrm>
            <a:off x="784513" y="530368"/>
            <a:ext cx="11407487" cy="1325563"/>
          </a:xfrm>
        </p:spPr>
        <p:txBody>
          <a:bodyPr>
            <a:normAutofit/>
          </a:bodyPr>
          <a:lstStyle/>
          <a:p>
            <a:r>
              <a:rPr lang="en-SK" sz="5400" b="1" dirty="0">
                <a:solidFill>
                  <a:schemeClr val="accent2">
                    <a:lumMod val="75000"/>
                  </a:schemeClr>
                </a:solidFill>
              </a:rPr>
              <a:t>Findings</a:t>
            </a:r>
          </a:p>
        </p:txBody>
      </p:sp>
      <p:graphicFrame>
        <p:nvGraphicFramePr>
          <p:cNvPr id="5" name="Content Placeholder 2">
            <a:extLst>
              <a:ext uri="{FF2B5EF4-FFF2-40B4-BE49-F238E27FC236}">
                <a16:creationId xmlns:a16="http://schemas.microsoft.com/office/drawing/2014/main" id="{E7959E6F-6302-4C0A-990F-2AEE071BB059}"/>
              </a:ext>
            </a:extLst>
          </p:cNvPr>
          <p:cNvGraphicFramePr>
            <a:graphicFrameLocks noGrp="1"/>
          </p:cNvGraphicFramePr>
          <p:nvPr>
            <p:ph idx="1"/>
            <p:extLst>
              <p:ext uri="{D42A27DB-BD31-4B8C-83A1-F6EECF244321}">
                <p14:modId xmlns:p14="http://schemas.microsoft.com/office/powerpoint/2010/main" val="355063694"/>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descr="Magnifying glass">
            <a:extLst>
              <a:ext uri="{FF2B5EF4-FFF2-40B4-BE49-F238E27FC236}">
                <a16:creationId xmlns:a16="http://schemas.microsoft.com/office/drawing/2014/main" id="{67731F4D-5049-6E47-8E9A-7AE24B24BB03}"/>
              </a:ext>
            </a:extLst>
          </p:cNvPr>
          <p:cNvSpPr/>
          <p:nvPr/>
        </p:nvSpPr>
        <p:spPr>
          <a:xfrm>
            <a:off x="306711" y="206448"/>
            <a:ext cx="647841" cy="64784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794182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D5D20-6E35-6F47-AB2B-9EDA4F624C4D}"/>
              </a:ext>
            </a:extLst>
          </p:cNvPr>
          <p:cNvSpPr>
            <a:spLocks noGrp="1"/>
          </p:cNvSpPr>
          <p:nvPr>
            <p:ph type="title"/>
          </p:nvPr>
        </p:nvSpPr>
        <p:spPr/>
        <p:txBody>
          <a:bodyPr/>
          <a:lstStyle/>
          <a:p>
            <a:r>
              <a:rPr lang="en-SK" b="1" dirty="0">
                <a:solidFill>
                  <a:schemeClr val="accent2">
                    <a:lumMod val="75000"/>
                  </a:schemeClr>
                </a:solidFill>
              </a:rPr>
              <a:t>Conclusions</a:t>
            </a:r>
            <a:r>
              <a:rPr lang="en-SK" b="1" dirty="0"/>
              <a:t> </a:t>
            </a:r>
          </a:p>
        </p:txBody>
      </p:sp>
      <p:sp>
        <p:nvSpPr>
          <p:cNvPr id="3" name="Content Placeholder 2">
            <a:extLst>
              <a:ext uri="{FF2B5EF4-FFF2-40B4-BE49-F238E27FC236}">
                <a16:creationId xmlns:a16="http://schemas.microsoft.com/office/drawing/2014/main" id="{35722930-1F9C-8E4A-BDDB-4257A4559D6F}"/>
              </a:ext>
            </a:extLst>
          </p:cNvPr>
          <p:cNvSpPr>
            <a:spLocks noGrp="1"/>
          </p:cNvSpPr>
          <p:nvPr>
            <p:ph idx="1"/>
          </p:nvPr>
        </p:nvSpPr>
        <p:spPr>
          <a:xfrm>
            <a:off x="190359" y="1825625"/>
            <a:ext cx="11637463" cy="4351338"/>
          </a:xfrm>
        </p:spPr>
        <p:txBody>
          <a:bodyPr>
            <a:normAutofit/>
          </a:bodyPr>
          <a:lstStyle/>
          <a:p>
            <a:pPr algn="just"/>
            <a:r>
              <a:rPr lang="en-GB" dirty="0"/>
              <a:t>Quantity for the sake of quality - I</a:t>
            </a:r>
            <a:r>
              <a:rPr lang="en-SK" dirty="0"/>
              <a:t>ncreased number of I</a:t>
            </a:r>
            <a:r>
              <a:rPr lang="en-GB" dirty="0"/>
              <a:t>Rs (those are also getting longer).</a:t>
            </a:r>
          </a:p>
          <a:p>
            <a:pPr algn="just"/>
            <a:r>
              <a:rPr lang="en-GB" dirty="0"/>
              <a:t>Companies </a:t>
            </a:r>
            <a:r>
              <a:rPr lang="en-GB" b="1" dirty="0"/>
              <a:t>try to comply with the new regulation (WHAT?) </a:t>
            </a:r>
            <a:r>
              <a:rPr lang="en-GB" dirty="0"/>
              <a:t>by providing more information but rather </a:t>
            </a:r>
            <a:r>
              <a:rPr lang="en-GB" b="1" dirty="0"/>
              <a:t>neglect the user’s experience (HOW?) </a:t>
            </a:r>
            <a:r>
              <a:rPr lang="en-GB" dirty="0"/>
              <a:t>in using the report.</a:t>
            </a:r>
          </a:p>
          <a:p>
            <a:pPr algn="just"/>
            <a:r>
              <a:rPr lang="en-GB" dirty="0"/>
              <a:t>One of the principles of the IR –</a:t>
            </a:r>
            <a:r>
              <a:rPr lang="en-GB" b="1" dirty="0"/>
              <a:t> </a:t>
            </a:r>
            <a:r>
              <a:rPr lang="en-GB" b="1" i="1" dirty="0"/>
              <a:t>conciseness </a:t>
            </a:r>
            <a:r>
              <a:rPr lang="en-GB" i="1" dirty="0"/>
              <a:t>-</a:t>
            </a:r>
            <a:r>
              <a:rPr lang="en-GB" dirty="0"/>
              <a:t> is not being applied.</a:t>
            </a:r>
          </a:p>
          <a:p>
            <a:pPr algn="just"/>
            <a:r>
              <a:rPr lang="en-GB" b="1" dirty="0"/>
              <a:t>”putting together” vs. “integrated” </a:t>
            </a:r>
            <a:r>
              <a:rPr lang="en-GB" dirty="0"/>
              <a:t>– misconception on the side of managers</a:t>
            </a:r>
          </a:p>
          <a:p>
            <a:pPr algn="just"/>
            <a:r>
              <a:rPr lang="en-GB" dirty="0"/>
              <a:t>The </a:t>
            </a:r>
            <a:r>
              <a:rPr lang="en-GB" b="1" dirty="0"/>
              <a:t>final experience of the report user </a:t>
            </a:r>
            <a:r>
              <a:rPr lang="en-GB" dirty="0"/>
              <a:t>to gain his trust and perception of usefulness should not be forgotten.  </a:t>
            </a:r>
          </a:p>
          <a:p>
            <a:pPr algn="just"/>
            <a:endParaRPr lang="en-SK" dirty="0"/>
          </a:p>
        </p:txBody>
      </p:sp>
      <p:sp>
        <p:nvSpPr>
          <p:cNvPr id="4" name="Rectangle 3" descr="Head with Gears">
            <a:extLst>
              <a:ext uri="{FF2B5EF4-FFF2-40B4-BE49-F238E27FC236}">
                <a16:creationId xmlns:a16="http://schemas.microsoft.com/office/drawing/2014/main" id="{098CDA46-81A8-724A-BEBC-C159D091BFC9}"/>
              </a:ext>
            </a:extLst>
          </p:cNvPr>
          <p:cNvSpPr/>
          <p:nvPr/>
        </p:nvSpPr>
        <p:spPr>
          <a:xfrm>
            <a:off x="190359" y="230188"/>
            <a:ext cx="647841" cy="6478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011174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Users\Michaela\Dropbox\Thesis Michaela\Edinburgh Summer School 2015\the role of corporate reporting.png">
            <a:extLst>
              <a:ext uri="{FF2B5EF4-FFF2-40B4-BE49-F238E27FC236}">
                <a16:creationId xmlns:a16="http://schemas.microsoft.com/office/drawing/2014/main" id="{0589F93D-A2C8-6F4E-B111-A816887F1B4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75" r="1304" b="-3"/>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11" name="Rectangle 10" descr="Head with Gears">
            <a:extLst>
              <a:ext uri="{FF2B5EF4-FFF2-40B4-BE49-F238E27FC236}">
                <a16:creationId xmlns:a16="http://schemas.microsoft.com/office/drawing/2014/main" id="{42B5D5A4-A52F-9E40-BF34-A55C9C34921C}"/>
              </a:ext>
            </a:extLst>
          </p:cNvPr>
          <p:cNvSpPr/>
          <p:nvPr/>
        </p:nvSpPr>
        <p:spPr>
          <a:xfrm>
            <a:off x="190359" y="230188"/>
            <a:ext cx="647841" cy="64784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235784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36E7A-0947-004D-A5A6-1E9410A0C00E}"/>
              </a:ext>
            </a:extLst>
          </p:cNvPr>
          <p:cNvSpPr>
            <a:spLocks noGrp="1"/>
          </p:cNvSpPr>
          <p:nvPr>
            <p:ph type="title"/>
          </p:nvPr>
        </p:nvSpPr>
        <p:spPr/>
        <p:txBody>
          <a:bodyPr/>
          <a:lstStyle/>
          <a:p>
            <a:r>
              <a:rPr lang="en-SK" b="1" dirty="0">
                <a:solidFill>
                  <a:schemeClr val="accent2">
                    <a:lumMod val="75000"/>
                  </a:schemeClr>
                </a:solidFill>
              </a:rPr>
              <a:t>Conclusions - regulation</a:t>
            </a:r>
          </a:p>
        </p:txBody>
      </p:sp>
      <p:sp>
        <p:nvSpPr>
          <p:cNvPr id="3" name="Content Placeholder 2">
            <a:extLst>
              <a:ext uri="{FF2B5EF4-FFF2-40B4-BE49-F238E27FC236}">
                <a16:creationId xmlns:a16="http://schemas.microsoft.com/office/drawing/2014/main" id="{1C764258-D280-CF41-8702-BDD3E40C7D09}"/>
              </a:ext>
            </a:extLst>
          </p:cNvPr>
          <p:cNvSpPr>
            <a:spLocks noGrp="1"/>
          </p:cNvSpPr>
          <p:nvPr>
            <p:ph idx="1"/>
          </p:nvPr>
        </p:nvSpPr>
        <p:spPr>
          <a:xfrm>
            <a:off x="439387" y="1825625"/>
            <a:ext cx="10914413" cy="4351338"/>
          </a:xfrm>
        </p:spPr>
        <p:txBody>
          <a:bodyPr>
            <a:normAutofit fontScale="92500"/>
          </a:bodyPr>
          <a:lstStyle/>
          <a:p>
            <a:pPr algn="just"/>
            <a:r>
              <a:rPr lang="en-GB" dirty="0"/>
              <a:t>general</a:t>
            </a:r>
            <a:r>
              <a:rPr lang="en-US" dirty="0"/>
              <a:t> </a:t>
            </a:r>
            <a:r>
              <a:rPr lang="en-US" b="1" dirty="0"/>
              <a:t>public support </a:t>
            </a:r>
            <a:r>
              <a:rPr lang="en-US" dirty="0"/>
              <a:t>regarding the regulat</a:t>
            </a:r>
            <a:r>
              <a:rPr lang="en-GB" dirty="0"/>
              <a:t>ions related to the sustainability</a:t>
            </a:r>
            <a:endParaRPr lang="en-US" dirty="0"/>
          </a:p>
          <a:p>
            <a:pPr algn="just"/>
            <a:r>
              <a:rPr lang="en-US" dirty="0"/>
              <a:t>For the companies:</a:t>
            </a:r>
            <a:r>
              <a:rPr lang="en-GB" dirty="0"/>
              <a:t> more </a:t>
            </a:r>
            <a:r>
              <a:rPr lang="en-GB" b="1" dirty="0"/>
              <a:t>bureaucracy</a:t>
            </a:r>
            <a:r>
              <a:rPr lang="en-GB" dirty="0"/>
              <a:t> which </a:t>
            </a:r>
            <a:r>
              <a:rPr lang="en-US" dirty="0"/>
              <a:t>can be </a:t>
            </a:r>
            <a:r>
              <a:rPr lang="en-US" b="1" dirty="0"/>
              <a:t>burdensome</a:t>
            </a:r>
            <a:endParaRPr lang="en-SK" dirty="0"/>
          </a:p>
          <a:p>
            <a:pPr algn="just"/>
            <a:r>
              <a:rPr lang="en-US" b="1" dirty="0"/>
              <a:t>costs of regulation </a:t>
            </a:r>
            <a:r>
              <a:rPr lang="en-US" dirty="0"/>
              <a:t>are never “absorbed” by businesses</a:t>
            </a:r>
            <a:r>
              <a:rPr lang="en-GB" dirty="0"/>
              <a:t>, but </a:t>
            </a:r>
            <a:r>
              <a:rPr lang="en-US" dirty="0"/>
              <a:t>they always fall </a:t>
            </a:r>
            <a:r>
              <a:rPr lang="en-US" b="1" dirty="0"/>
              <a:t>on </a:t>
            </a:r>
            <a:r>
              <a:rPr lang="en-GB" b="1" dirty="0"/>
              <a:t>the final consumer </a:t>
            </a:r>
            <a:r>
              <a:rPr lang="en-GB" dirty="0"/>
              <a:t>(Beales et al., 2017)</a:t>
            </a:r>
            <a:r>
              <a:rPr lang="en-US" dirty="0"/>
              <a:t>. </a:t>
            </a:r>
          </a:p>
          <a:p>
            <a:pPr algn="just"/>
            <a:r>
              <a:rPr lang="sk-SK" b="1" dirty="0" err="1"/>
              <a:t>regulation</a:t>
            </a:r>
            <a:r>
              <a:rPr lang="sk-SK" b="1" dirty="0"/>
              <a:t> in </a:t>
            </a:r>
            <a:r>
              <a:rPr lang="sk-SK" b="1" dirty="0" err="1"/>
              <a:t>terms</a:t>
            </a:r>
            <a:r>
              <a:rPr lang="sk-SK" b="1" dirty="0"/>
              <a:t> of </a:t>
            </a:r>
            <a:r>
              <a:rPr lang="sk-SK" b="1" dirty="0" err="1"/>
              <a:t>sustainability</a:t>
            </a:r>
            <a:r>
              <a:rPr lang="sk-SK" b="1" dirty="0"/>
              <a:t> </a:t>
            </a:r>
            <a:r>
              <a:rPr lang="sk-SK" b="1" dirty="0" err="1"/>
              <a:t>disclosure</a:t>
            </a:r>
            <a:r>
              <a:rPr lang="sk-SK" b="1" dirty="0"/>
              <a:t> </a:t>
            </a:r>
            <a:r>
              <a:rPr lang="sk-SK" dirty="0"/>
              <a:t>by </a:t>
            </a:r>
            <a:r>
              <a:rPr lang="sk-SK" dirty="0" err="1"/>
              <a:t>large</a:t>
            </a:r>
            <a:r>
              <a:rPr lang="sk-SK" dirty="0"/>
              <a:t> </a:t>
            </a:r>
            <a:r>
              <a:rPr lang="sk-SK" dirty="0" err="1"/>
              <a:t>corporations</a:t>
            </a:r>
            <a:r>
              <a:rPr lang="sk-SK" dirty="0"/>
              <a:t> </a:t>
            </a:r>
            <a:r>
              <a:rPr lang="sk-SK" dirty="0" err="1"/>
              <a:t>can</a:t>
            </a:r>
            <a:r>
              <a:rPr lang="sk-SK" dirty="0"/>
              <a:t> </a:t>
            </a:r>
            <a:r>
              <a:rPr lang="sk-SK" b="1" dirty="0" err="1"/>
              <a:t>be</a:t>
            </a:r>
            <a:r>
              <a:rPr lang="sk-SK" b="1" dirty="0"/>
              <a:t> </a:t>
            </a:r>
            <a:r>
              <a:rPr lang="sk-SK" b="1" dirty="0" err="1"/>
              <a:t>critically</a:t>
            </a:r>
            <a:r>
              <a:rPr lang="sk-SK" b="1" dirty="0"/>
              <a:t> </a:t>
            </a:r>
            <a:r>
              <a:rPr lang="sk-SK" b="1" dirty="0" err="1"/>
              <a:t>important</a:t>
            </a:r>
            <a:r>
              <a:rPr lang="sk-SK" b="1" dirty="0"/>
              <a:t> </a:t>
            </a:r>
            <a:r>
              <a:rPr lang="sk-SK" dirty="0"/>
              <a:t>to </a:t>
            </a:r>
            <a:r>
              <a:rPr lang="sk-SK" dirty="0" err="1"/>
              <a:t>improvements</a:t>
            </a:r>
            <a:r>
              <a:rPr lang="sk-SK" dirty="0"/>
              <a:t> in </a:t>
            </a:r>
            <a:r>
              <a:rPr lang="sk-SK" dirty="0" err="1"/>
              <a:t>environmental</a:t>
            </a:r>
            <a:r>
              <a:rPr lang="sk-SK" dirty="0"/>
              <a:t> </a:t>
            </a:r>
            <a:r>
              <a:rPr lang="sk-SK" dirty="0" err="1"/>
              <a:t>quality</a:t>
            </a:r>
            <a:r>
              <a:rPr lang="sk-SK" dirty="0"/>
              <a:t> (</a:t>
            </a:r>
            <a:r>
              <a:rPr lang="sk-SK" dirty="0" err="1"/>
              <a:t>clean</a:t>
            </a:r>
            <a:r>
              <a:rPr lang="sk-SK" dirty="0"/>
              <a:t> </a:t>
            </a:r>
            <a:r>
              <a:rPr lang="sk-SK" dirty="0" err="1"/>
              <a:t>air</a:t>
            </a:r>
            <a:r>
              <a:rPr lang="sk-SK" dirty="0"/>
              <a:t> and </a:t>
            </a:r>
            <a:r>
              <a:rPr lang="sk-SK" dirty="0" err="1"/>
              <a:t>water</a:t>
            </a:r>
            <a:r>
              <a:rPr lang="sk-SK" dirty="0"/>
              <a:t>), fair </a:t>
            </a:r>
            <a:r>
              <a:rPr lang="sk-SK" dirty="0" err="1"/>
              <a:t>trade</a:t>
            </a:r>
            <a:r>
              <a:rPr lang="sk-SK" dirty="0"/>
              <a:t>, </a:t>
            </a:r>
            <a:r>
              <a:rPr lang="sk-SK" dirty="0" err="1"/>
              <a:t>social</a:t>
            </a:r>
            <a:r>
              <a:rPr lang="sk-SK" dirty="0"/>
              <a:t> </a:t>
            </a:r>
            <a:r>
              <a:rPr lang="sk-SK" dirty="0" err="1"/>
              <a:t>welfare</a:t>
            </a:r>
            <a:r>
              <a:rPr lang="sk-SK" dirty="0"/>
              <a:t> (</a:t>
            </a:r>
            <a:r>
              <a:rPr lang="sk-SK" dirty="0" err="1"/>
              <a:t>non-discrimination</a:t>
            </a:r>
            <a:r>
              <a:rPr lang="sk-SK" dirty="0"/>
              <a:t>, </a:t>
            </a:r>
            <a:r>
              <a:rPr lang="sk-SK" dirty="0" err="1"/>
              <a:t>etc</a:t>
            </a:r>
            <a:r>
              <a:rPr lang="sk-SK" dirty="0"/>
              <a:t>.). </a:t>
            </a:r>
          </a:p>
          <a:p>
            <a:pPr algn="just"/>
            <a:r>
              <a:rPr lang="sk-SK" dirty="0"/>
              <a:t>BUT </a:t>
            </a:r>
            <a:r>
              <a:rPr lang="sk-SK" b="1" dirty="0" err="1"/>
              <a:t>poorly</a:t>
            </a:r>
            <a:r>
              <a:rPr lang="sk-SK" b="1" dirty="0"/>
              <a:t> </a:t>
            </a:r>
            <a:r>
              <a:rPr lang="sk-SK" b="1" dirty="0" err="1"/>
              <a:t>designed</a:t>
            </a:r>
            <a:r>
              <a:rPr lang="sk-SK" b="1" dirty="0"/>
              <a:t> </a:t>
            </a:r>
            <a:r>
              <a:rPr lang="sk-SK" b="1" dirty="0" err="1"/>
              <a:t>regulation</a:t>
            </a:r>
            <a:r>
              <a:rPr lang="sk-SK" b="1" dirty="0"/>
              <a:t> -&gt;</a:t>
            </a:r>
            <a:r>
              <a:rPr lang="sk-SK" dirty="0"/>
              <a:t> </a:t>
            </a:r>
            <a:r>
              <a:rPr lang="sk-SK" b="1" dirty="0" err="1"/>
              <a:t>counterproductive</a:t>
            </a:r>
            <a:r>
              <a:rPr lang="sk-SK" b="1" dirty="0"/>
              <a:t> : </a:t>
            </a:r>
            <a:r>
              <a:rPr lang="sk-SK" b="1" dirty="0" err="1"/>
              <a:t>lower</a:t>
            </a:r>
            <a:r>
              <a:rPr lang="sk-SK" b="1" dirty="0"/>
              <a:t> </a:t>
            </a:r>
            <a:r>
              <a:rPr lang="sk-SK" b="1" dirty="0" err="1"/>
              <a:t>quality</a:t>
            </a:r>
            <a:r>
              <a:rPr lang="sk-SK" b="1" dirty="0"/>
              <a:t> </a:t>
            </a:r>
            <a:r>
              <a:rPr lang="sk-SK" dirty="0"/>
              <a:t>of </a:t>
            </a:r>
            <a:r>
              <a:rPr lang="sk-SK" dirty="0" err="1"/>
              <a:t>such</a:t>
            </a:r>
            <a:r>
              <a:rPr lang="sk-SK" dirty="0"/>
              <a:t> </a:t>
            </a:r>
            <a:r>
              <a:rPr lang="sk-SK" dirty="0" err="1"/>
              <a:t>disclosure</a:t>
            </a:r>
            <a:r>
              <a:rPr lang="sk-SK" dirty="0"/>
              <a:t>, </a:t>
            </a:r>
            <a:r>
              <a:rPr lang="sk-SK" b="1" dirty="0" err="1"/>
              <a:t>greenwashing</a:t>
            </a:r>
            <a:r>
              <a:rPr lang="sk-SK" dirty="0"/>
              <a:t>, or </a:t>
            </a:r>
            <a:r>
              <a:rPr lang="sk-SK" dirty="0" err="1"/>
              <a:t>unnecesarily</a:t>
            </a:r>
            <a:r>
              <a:rPr lang="sk-SK" b="1" dirty="0"/>
              <a:t> </a:t>
            </a:r>
            <a:r>
              <a:rPr lang="sk-SK" b="1" dirty="0" err="1"/>
              <a:t>increasing</a:t>
            </a:r>
            <a:r>
              <a:rPr lang="sk-SK" b="1" dirty="0"/>
              <a:t> </a:t>
            </a:r>
            <a:r>
              <a:rPr lang="sk-SK" b="1" dirty="0" err="1"/>
              <a:t>the</a:t>
            </a:r>
            <a:r>
              <a:rPr lang="sk-SK" b="1" dirty="0"/>
              <a:t> </a:t>
            </a:r>
            <a:r>
              <a:rPr lang="sk-SK" b="1" dirty="0" err="1"/>
              <a:t>costs</a:t>
            </a:r>
            <a:r>
              <a:rPr lang="sk-SK" b="1" dirty="0"/>
              <a:t> </a:t>
            </a:r>
            <a:r>
              <a:rPr lang="sk-SK" dirty="0" err="1"/>
              <a:t>for</a:t>
            </a:r>
            <a:r>
              <a:rPr lang="sk-SK" dirty="0"/>
              <a:t> </a:t>
            </a:r>
            <a:r>
              <a:rPr lang="sk-SK" dirty="0" err="1"/>
              <a:t>companies</a:t>
            </a:r>
            <a:r>
              <a:rPr lang="sk-SK" dirty="0"/>
              <a:t>. </a:t>
            </a:r>
            <a:endParaRPr lang="en-SK" dirty="0"/>
          </a:p>
          <a:p>
            <a:pPr algn="just"/>
            <a:endParaRPr lang="en-SK" dirty="0"/>
          </a:p>
        </p:txBody>
      </p:sp>
      <p:sp>
        <p:nvSpPr>
          <p:cNvPr id="4" name="Rectangle 3" descr="Head with Gears">
            <a:extLst>
              <a:ext uri="{FF2B5EF4-FFF2-40B4-BE49-F238E27FC236}">
                <a16:creationId xmlns:a16="http://schemas.microsoft.com/office/drawing/2014/main" id="{75D18150-7DF3-B54C-9268-44EB0DB5CE62}"/>
              </a:ext>
            </a:extLst>
          </p:cNvPr>
          <p:cNvSpPr/>
          <p:nvPr/>
        </p:nvSpPr>
        <p:spPr>
          <a:xfrm>
            <a:off x="101600" y="243346"/>
            <a:ext cx="647841" cy="64784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43357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77A8-3F1B-CB4D-905A-4A20E54E0D1A}"/>
              </a:ext>
            </a:extLst>
          </p:cNvPr>
          <p:cNvSpPr>
            <a:spLocks noGrp="1"/>
          </p:cNvSpPr>
          <p:nvPr>
            <p:ph type="title"/>
          </p:nvPr>
        </p:nvSpPr>
        <p:spPr>
          <a:xfrm>
            <a:off x="599435" y="3217991"/>
            <a:ext cx="5667375" cy="1908902"/>
          </a:xfrm>
        </p:spPr>
        <p:txBody>
          <a:bodyPr vert="horz" lIns="91440" tIns="45720" rIns="91440" bIns="45720" rtlCol="0" anchor="ctr">
            <a:normAutofit/>
          </a:bodyPr>
          <a:lstStyle/>
          <a:p>
            <a:r>
              <a:rPr lang="en-US" b="1" kern="1200" dirty="0">
                <a:solidFill>
                  <a:schemeClr val="accent2">
                    <a:lumMod val="75000"/>
                  </a:schemeClr>
                </a:solidFill>
                <a:latin typeface="+mj-lt"/>
                <a:ea typeface="+mj-ea"/>
                <a:cs typeface="+mj-cs"/>
              </a:rPr>
              <a:t>Thank you for your attention </a:t>
            </a:r>
            <a:r>
              <a:rPr lang="en-US" b="1" kern="1200" dirty="0">
                <a:solidFill>
                  <a:schemeClr val="accent2">
                    <a:lumMod val="75000"/>
                  </a:schemeClr>
                </a:solidFill>
                <a:latin typeface="+mj-lt"/>
                <a:ea typeface="+mj-ea"/>
                <a:cs typeface="+mj-cs"/>
                <a:sym typeface="Wingdings" pitchFamily="2" charset="2"/>
              </a:rPr>
              <a:t></a:t>
            </a:r>
            <a:endParaRPr lang="en-US" b="1" kern="1200" dirty="0">
              <a:solidFill>
                <a:schemeClr val="accent2">
                  <a:lumMod val="75000"/>
                </a:schemeClr>
              </a:solidFill>
              <a:latin typeface="+mj-lt"/>
              <a:ea typeface="+mj-ea"/>
              <a:cs typeface="+mj-cs"/>
            </a:endParaRPr>
          </a:p>
        </p:txBody>
      </p:sp>
      <p:sp>
        <p:nvSpPr>
          <p:cNvPr id="9" name="Freeform 7">
            <a:extLst>
              <a:ext uri="{FF2B5EF4-FFF2-40B4-BE49-F238E27FC236}">
                <a16:creationId xmlns:a16="http://schemas.microsoft.com/office/drawing/2014/main" id="{111A83C6-3159-48A2-95E0-D9A872D3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0B4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2" descr="Recorte de pantalla">
            <a:extLst>
              <a:ext uri="{FF2B5EF4-FFF2-40B4-BE49-F238E27FC236}">
                <a16:creationId xmlns:a16="http://schemas.microsoft.com/office/drawing/2014/main" id="{F8B5BD69-4AEE-AC47-9D8C-F8D4F765AFE5}"/>
              </a:ext>
            </a:extLst>
          </p:cNvPr>
          <p:cNvPicPr>
            <a:picLocks noChangeAspect="1"/>
          </p:cNvPicPr>
          <p:nvPr/>
        </p:nvPicPr>
        <p:blipFill rotWithShape="1">
          <a:blip r:embed="rId2">
            <a:extLst>
              <a:ext uri="{28A0092B-C50C-407E-A947-70E740481C1C}">
                <a14:useLocalDpi xmlns:a14="http://schemas.microsoft.com/office/drawing/2010/main" val="0"/>
              </a:ext>
            </a:extLst>
          </a:blip>
          <a:srcRect l="2116" t="962" r="76214" b="44463"/>
          <a:stretch/>
        </p:blipFill>
        <p:spPr>
          <a:xfrm>
            <a:off x="7352469" y="640080"/>
            <a:ext cx="3737639" cy="4188823"/>
          </a:xfrm>
          <a:prstGeom prst="rect">
            <a:avLst/>
          </a:prstGeom>
        </p:spPr>
      </p:pic>
      <p:sp>
        <p:nvSpPr>
          <p:cNvPr id="11" name="Freeform 5">
            <a:extLst>
              <a:ext uri="{FF2B5EF4-FFF2-40B4-BE49-F238E27FC236}">
                <a16:creationId xmlns:a16="http://schemas.microsoft.com/office/drawing/2014/main" id="{00372701-83B9-478A-9B29-7A50C8310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6">
            <a:extLst>
              <a:ext uri="{FF2B5EF4-FFF2-40B4-BE49-F238E27FC236}">
                <a16:creationId xmlns:a16="http://schemas.microsoft.com/office/drawing/2014/main" id="{9EDA5044-3268-4753-AEE8-20199924E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17755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71FAFD-5AE6-2E43-B82D-4E21B199BF68}"/>
              </a:ext>
            </a:extLst>
          </p:cNvPr>
          <p:cNvSpPr>
            <a:spLocks noGrp="1"/>
          </p:cNvSpPr>
          <p:nvPr>
            <p:ph type="title"/>
          </p:nvPr>
        </p:nvSpPr>
        <p:spPr>
          <a:xfrm>
            <a:off x="686834" y="1153572"/>
            <a:ext cx="3200400" cy="4461163"/>
          </a:xfrm>
        </p:spPr>
        <p:txBody>
          <a:bodyPr>
            <a:normAutofit/>
          </a:bodyPr>
          <a:lstStyle/>
          <a:p>
            <a:r>
              <a:rPr lang="en-SK" b="1">
                <a:solidFill>
                  <a:srgbClr val="FFFFFF"/>
                </a:solidFill>
              </a:rPr>
              <a:t>Integrated Report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08D18D-F29E-6D44-A11F-B1724EF16BE5}"/>
              </a:ext>
            </a:extLst>
          </p:cNvPr>
          <p:cNvSpPr>
            <a:spLocks noGrp="1"/>
          </p:cNvSpPr>
          <p:nvPr>
            <p:ph idx="1"/>
          </p:nvPr>
        </p:nvSpPr>
        <p:spPr>
          <a:xfrm>
            <a:off x="4447308" y="591344"/>
            <a:ext cx="6906491" cy="5585619"/>
          </a:xfrm>
        </p:spPr>
        <p:txBody>
          <a:bodyPr anchor="ctr">
            <a:normAutofit/>
          </a:bodyPr>
          <a:lstStyle/>
          <a:p>
            <a:pPr algn="just"/>
            <a:r>
              <a:rPr lang="en-GB" sz="1800" dirty="0"/>
              <a:t>C</a:t>
            </a:r>
            <a:r>
              <a:rPr lang="en-SK" sz="1800" dirty="0"/>
              <a:t>oncept of IR  - </a:t>
            </a:r>
            <a:r>
              <a:rPr lang="en-GB" sz="1800" b="1" dirty="0"/>
              <a:t>In response to the growing information needs </a:t>
            </a:r>
            <a:r>
              <a:rPr lang="en-GB" sz="1800" dirty="0"/>
              <a:t>of stakeholders, the Integrated Report (IR) has been proposed to </a:t>
            </a:r>
            <a:r>
              <a:rPr lang="en-GB" sz="1800" b="1" dirty="0"/>
              <a:t>enhance overall transparency</a:t>
            </a:r>
            <a:r>
              <a:rPr lang="en-GB" sz="1800" dirty="0"/>
              <a:t> by merging traditional reporting and corporate social responsibility</a:t>
            </a:r>
            <a:endParaRPr lang="en-SK" sz="1800" dirty="0"/>
          </a:p>
          <a:p>
            <a:pPr algn="just"/>
            <a:r>
              <a:rPr lang="es-ES" sz="1800" dirty="0" err="1"/>
              <a:t>The</a:t>
            </a:r>
            <a:r>
              <a:rPr lang="es-ES" sz="1800" dirty="0"/>
              <a:t> </a:t>
            </a:r>
            <a:r>
              <a:rPr lang="es-ES" sz="1800" dirty="0" err="1"/>
              <a:t>IIRC's</a:t>
            </a:r>
            <a:r>
              <a:rPr lang="es-ES" sz="1800" dirty="0"/>
              <a:t> Framework </a:t>
            </a:r>
            <a:r>
              <a:rPr lang="es-ES" sz="1800" dirty="0" err="1"/>
              <a:t>identifies</a:t>
            </a:r>
            <a:r>
              <a:rPr lang="es-ES" sz="1800" dirty="0"/>
              <a:t> </a:t>
            </a:r>
            <a:r>
              <a:rPr lang="es-ES" sz="1800" b="1" dirty="0" err="1"/>
              <a:t>two</a:t>
            </a:r>
            <a:r>
              <a:rPr lang="es-ES" sz="1800" b="1" dirty="0"/>
              <a:t> </a:t>
            </a:r>
            <a:r>
              <a:rPr lang="es-ES" sz="1800" b="1" dirty="0" err="1"/>
              <a:t>goals</a:t>
            </a:r>
            <a:r>
              <a:rPr lang="es-ES" sz="1800" b="1" dirty="0"/>
              <a:t> </a:t>
            </a:r>
            <a:r>
              <a:rPr lang="es-ES" sz="1800" dirty="0" err="1"/>
              <a:t>for</a:t>
            </a:r>
            <a:r>
              <a:rPr lang="es-ES" sz="1800" dirty="0"/>
              <a:t> </a:t>
            </a:r>
            <a:r>
              <a:rPr lang="es-ES" sz="1800" dirty="0" err="1"/>
              <a:t>integrated</a:t>
            </a:r>
            <a:r>
              <a:rPr lang="es-ES" sz="1800" dirty="0"/>
              <a:t> </a:t>
            </a:r>
            <a:r>
              <a:rPr lang="es-ES" sz="1800" dirty="0" err="1"/>
              <a:t>reporting</a:t>
            </a:r>
            <a:r>
              <a:rPr lang="es-ES" sz="1800" dirty="0"/>
              <a:t>: </a:t>
            </a:r>
            <a:r>
              <a:rPr lang="es-ES" sz="1800" b="1" dirty="0" err="1"/>
              <a:t>improved</a:t>
            </a:r>
            <a:r>
              <a:rPr lang="es-ES" sz="1800" b="1" dirty="0"/>
              <a:t> </a:t>
            </a:r>
            <a:r>
              <a:rPr lang="es-ES" sz="1800" b="1" dirty="0" err="1"/>
              <a:t>information</a:t>
            </a:r>
            <a:r>
              <a:rPr lang="es-ES" sz="1800" dirty="0"/>
              <a:t> </a:t>
            </a:r>
            <a:r>
              <a:rPr lang="es-ES" sz="1800" dirty="0" err="1"/>
              <a:t>for</a:t>
            </a:r>
            <a:r>
              <a:rPr lang="es-ES" sz="1800" dirty="0"/>
              <a:t> </a:t>
            </a:r>
            <a:r>
              <a:rPr lang="es-ES" sz="1800" dirty="0" err="1"/>
              <a:t>outside</a:t>
            </a:r>
            <a:r>
              <a:rPr lang="es-ES" sz="1800" dirty="0"/>
              <a:t> </a:t>
            </a:r>
            <a:r>
              <a:rPr lang="es-ES" sz="1800" dirty="0" err="1"/>
              <a:t>providers</a:t>
            </a:r>
            <a:r>
              <a:rPr lang="es-ES" sz="1800" dirty="0"/>
              <a:t> of </a:t>
            </a:r>
            <a:r>
              <a:rPr lang="es-ES" sz="1800" dirty="0" err="1"/>
              <a:t>financial</a:t>
            </a:r>
            <a:r>
              <a:rPr lang="es-ES" sz="1800" dirty="0"/>
              <a:t> capital and </a:t>
            </a:r>
            <a:r>
              <a:rPr lang="es-ES" sz="1800" b="1" dirty="0" err="1"/>
              <a:t>better</a:t>
            </a:r>
            <a:r>
              <a:rPr lang="es-ES" sz="1800" b="1" dirty="0"/>
              <a:t> </a:t>
            </a:r>
            <a:r>
              <a:rPr lang="es-ES" sz="1800" b="1" dirty="0" err="1"/>
              <a:t>internal</a:t>
            </a:r>
            <a:r>
              <a:rPr lang="es-ES" sz="1800" b="1" dirty="0"/>
              <a:t> </a:t>
            </a:r>
            <a:r>
              <a:rPr lang="es-ES" sz="1800" b="1" dirty="0" err="1"/>
              <a:t>decision</a:t>
            </a:r>
            <a:r>
              <a:rPr lang="es-ES" sz="1800" b="1" dirty="0"/>
              <a:t> </a:t>
            </a:r>
            <a:r>
              <a:rPr lang="es-ES" sz="1800" b="1" dirty="0" err="1"/>
              <a:t>making</a:t>
            </a:r>
            <a:r>
              <a:rPr lang="es-ES" sz="1800" dirty="0"/>
              <a:t>. </a:t>
            </a:r>
          </a:p>
          <a:p>
            <a:pPr algn="just"/>
            <a:r>
              <a:rPr lang="en-GB" sz="1800" dirty="0"/>
              <a:t>a tool to help firms understand their value creation process and to </a:t>
            </a:r>
            <a:r>
              <a:rPr lang="en-GB" sz="1800" b="1" dirty="0"/>
              <a:t>communicate effectively with external stakeholders</a:t>
            </a:r>
            <a:endParaRPr lang="en-SK" sz="1800" b="1" dirty="0"/>
          </a:p>
          <a:p>
            <a:pPr algn="just"/>
            <a:r>
              <a:rPr lang="en-SK" sz="1800" dirty="0"/>
              <a:t>Pilot program already in 2010</a:t>
            </a:r>
          </a:p>
          <a:p>
            <a:pPr algn="just"/>
            <a:r>
              <a:rPr lang="en-GB" sz="1800" dirty="0"/>
              <a:t>Ten years have elapsed since the launch of the International Integrated Reporting Council. Stakeholders increasingly question whether integrated reporting (IR) meets the objectives of decision-usefulness and accountability. </a:t>
            </a:r>
          </a:p>
          <a:p>
            <a:endParaRPr lang="en-SK" sz="1800" dirty="0"/>
          </a:p>
          <a:p>
            <a:pPr marL="0" indent="0">
              <a:buNone/>
            </a:pPr>
            <a:endParaRPr lang="en-SK" sz="1800" dirty="0"/>
          </a:p>
        </p:txBody>
      </p:sp>
      <p:sp>
        <p:nvSpPr>
          <p:cNvPr id="7" name="Rectangle 6" descr="Bar chart">
            <a:extLst>
              <a:ext uri="{FF2B5EF4-FFF2-40B4-BE49-F238E27FC236}">
                <a16:creationId xmlns:a16="http://schemas.microsoft.com/office/drawing/2014/main" id="{E8A14731-DA35-6048-ABD5-36452F3CC3F0}"/>
              </a:ext>
            </a:extLst>
          </p:cNvPr>
          <p:cNvSpPr/>
          <p:nvPr/>
        </p:nvSpPr>
        <p:spPr>
          <a:xfrm>
            <a:off x="362913" y="267423"/>
            <a:ext cx="647841" cy="64784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38252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889D-5521-ED48-ABCE-94C776941F3B}"/>
              </a:ext>
            </a:extLst>
          </p:cNvPr>
          <p:cNvSpPr>
            <a:spLocks noGrp="1"/>
          </p:cNvSpPr>
          <p:nvPr>
            <p:ph type="title"/>
          </p:nvPr>
        </p:nvSpPr>
        <p:spPr>
          <a:xfrm>
            <a:off x="1854200" y="339725"/>
            <a:ext cx="10515600" cy="1325563"/>
          </a:xfrm>
        </p:spPr>
        <p:txBody>
          <a:bodyPr/>
          <a:lstStyle/>
          <a:p>
            <a:r>
              <a:rPr lang="en-SK" b="1" dirty="0">
                <a:solidFill>
                  <a:schemeClr val="accent2">
                    <a:lumMod val="75000"/>
                  </a:schemeClr>
                </a:solidFill>
              </a:rPr>
              <a:t>European Regulation</a:t>
            </a:r>
          </a:p>
        </p:txBody>
      </p:sp>
      <p:sp>
        <p:nvSpPr>
          <p:cNvPr id="3" name="Content Placeholder 2">
            <a:extLst>
              <a:ext uri="{FF2B5EF4-FFF2-40B4-BE49-F238E27FC236}">
                <a16:creationId xmlns:a16="http://schemas.microsoft.com/office/drawing/2014/main" id="{4C3B6503-8BF7-DE4A-B524-37A0EC6BF304}"/>
              </a:ext>
            </a:extLst>
          </p:cNvPr>
          <p:cNvSpPr>
            <a:spLocks noGrp="1"/>
          </p:cNvSpPr>
          <p:nvPr>
            <p:ph idx="1"/>
          </p:nvPr>
        </p:nvSpPr>
        <p:spPr/>
        <p:txBody>
          <a:bodyPr>
            <a:normAutofit fontScale="92500" lnSpcReduction="10000"/>
          </a:bodyPr>
          <a:lstStyle/>
          <a:p>
            <a:pPr algn="just"/>
            <a:r>
              <a:rPr lang="en-GB" dirty="0"/>
              <a:t>Regarding the current </a:t>
            </a:r>
            <a:r>
              <a:rPr lang="en-GB" b="1" dirty="0"/>
              <a:t>EU regulations on non-financial disclosure</a:t>
            </a:r>
            <a:r>
              <a:rPr lang="en-GB" dirty="0"/>
              <a:t>, on October 22, 2014, the EU Council adopted a new </a:t>
            </a:r>
            <a:r>
              <a:rPr lang="en-GB" b="1" dirty="0"/>
              <a:t>Directive 2014/95/EU </a:t>
            </a:r>
            <a:r>
              <a:rPr lang="en-GB" dirty="0"/>
              <a:t>on the disclosure of CSR by large companies and groups, which modifies Directive 2013/34 /EU previously adopted on annual financial statements, consolidated financial statements and related reports of certain types of companies.</a:t>
            </a:r>
          </a:p>
          <a:p>
            <a:pPr algn="just"/>
            <a:r>
              <a:rPr lang="en-GB" dirty="0"/>
              <a:t>In response to the global 2030 Agenda, approved by the United Nations General Assembly in September 2015, the European Commission published its Communication entitled </a:t>
            </a:r>
            <a:r>
              <a:rPr lang="en-GB" b="1" dirty="0"/>
              <a:t>“Next steps for a sustainable European future”. </a:t>
            </a:r>
            <a:r>
              <a:rPr lang="en-GB" dirty="0"/>
              <a:t>The disclosure requirements presented in this Directive make a significant contribution to the Sustainable Development Goals (EUR-LEX, 2017 - </a:t>
            </a:r>
            <a:r>
              <a:rPr lang="en-GB" b="1" dirty="0"/>
              <a:t>Commission Communication 2017 / C 215/01) - </a:t>
            </a:r>
            <a:r>
              <a:rPr lang="en-GB" dirty="0"/>
              <a:t>Guidelines for the presentation of non-financial reports</a:t>
            </a:r>
            <a:endParaRPr lang="en-SK" dirty="0"/>
          </a:p>
        </p:txBody>
      </p:sp>
      <p:sp>
        <p:nvSpPr>
          <p:cNvPr id="4" name="Rectangle 3" descr="Gavel">
            <a:extLst>
              <a:ext uri="{FF2B5EF4-FFF2-40B4-BE49-F238E27FC236}">
                <a16:creationId xmlns:a16="http://schemas.microsoft.com/office/drawing/2014/main" id="{2C42764A-2306-274A-866D-B9F559263E82}"/>
              </a:ext>
            </a:extLst>
          </p:cNvPr>
          <p:cNvSpPr/>
          <p:nvPr/>
        </p:nvSpPr>
        <p:spPr>
          <a:xfrm>
            <a:off x="266559" y="292629"/>
            <a:ext cx="647841" cy="6478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54127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4B5A0-1A67-2D4F-B2F0-E8A6AD6F724A}"/>
              </a:ext>
            </a:extLst>
          </p:cNvPr>
          <p:cNvSpPr>
            <a:spLocks noGrp="1"/>
          </p:cNvSpPr>
          <p:nvPr>
            <p:ph type="title"/>
          </p:nvPr>
        </p:nvSpPr>
        <p:spPr>
          <a:xfrm>
            <a:off x="1676400" y="57484"/>
            <a:ext cx="10515600" cy="1325563"/>
          </a:xfrm>
        </p:spPr>
        <p:txBody>
          <a:bodyPr/>
          <a:lstStyle/>
          <a:p>
            <a:r>
              <a:rPr lang="en-SK" b="1" dirty="0">
                <a:solidFill>
                  <a:schemeClr val="accent2">
                    <a:lumMod val="75000"/>
                  </a:schemeClr>
                </a:solidFill>
              </a:rPr>
              <a:t>Spanish Regulation</a:t>
            </a:r>
          </a:p>
        </p:txBody>
      </p:sp>
      <p:sp>
        <p:nvSpPr>
          <p:cNvPr id="3" name="Content Placeholder 2">
            <a:extLst>
              <a:ext uri="{FF2B5EF4-FFF2-40B4-BE49-F238E27FC236}">
                <a16:creationId xmlns:a16="http://schemas.microsoft.com/office/drawing/2014/main" id="{660B8484-9423-A94D-A4EB-54D8E0D09BCA}"/>
              </a:ext>
            </a:extLst>
          </p:cNvPr>
          <p:cNvSpPr>
            <a:spLocks noGrp="1"/>
          </p:cNvSpPr>
          <p:nvPr>
            <p:ph idx="1"/>
          </p:nvPr>
        </p:nvSpPr>
        <p:spPr/>
        <p:txBody>
          <a:bodyPr/>
          <a:lstStyle/>
          <a:p>
            <a:pPr algn="just"/>
            <a:r>
              <a:rPr lang="en-GB" dirty="0"/>
              <a:t>As a consequence, Spain approved </a:t>
            </a:r>
            <a:r>
              <a:rPr lang="en-GB" b="1" dirty="0"/>
              <a:t>Royal Decree-Law 18/2017</a:t>
            </a:r>
            <a:r>
              <a:rPr lang="en-GB" dirty="0"/>
              <a:t>, which was the antecedent of Law 11/2018 of December 28, which modifies the Commercial Code, the revised text of the Capital Companies Law approved by Royal Legislative Decree 1/2010 of July 2 and Law 22/2015 of July 20, </a:t>
            </a:r>
            <a:r>
              <a:rPr lang="en-GB" b="1" dirty="0"/>
              <a:t>of Auditing of Accounts, in the matter of non-financial information and diversity</a:t>
            </a:r>
            <a:r>
              <a:rPr lang="en-GB" dirty="0"/>
              <a:t>. The new Law requires large companies to provide certain non-financial information by referring to international standards or national initiatives (BOE, 2018).</a:t>
            </a:r>
            <a:endParaRPr lang="en-SK" dirty="0"/>
          </a:p>
        </p:txBody>
      </p:sp>
      <p:sp>
        <p:nvSpPr>
          <p:cNvPr id="4" name="Rectangle 3" descr="Gavel">
            <a:extLst>
              <a:ext uri="{FF2B5EF4-FFF2-40B4-BE49-F238E27FC236}">
                <a16:creationId xmlns:a16="http://schemas.microsoft.com/office/drawing/2014/main" id="{9D44C865-2142-9742-A427-C895CAB916DA}"/>
              </a:ext>
            </a:extLst>
          </p:cNvPr>
          <p:cNvSpPr/>
          <p:nvPr/>
        </p:nvSpPr>
        <p:spPr>
          <a:xfrm>
            <a:off x="266559" y="292629"/>
            <a:ext cx="647841" cy="6478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248151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D771-6E40-3743-9CB1-EF6F9B7F6F48}"/>
              </a:ext>
            </a:extLst>
          </p:cNvPr>
          <p:cNvSpPr>
            <a:spLocks noGrp="1"/>
          </p:cNvSpPr>
          <p:nvPr>
            <p:ph type="title"/>
          </p:nvPr>
        </p:nvSpPr>
        <p:spPr/>
        <p:txBody>
          <a:bodyPr/>
          <a:lstStyle/>
          <a:p>
            <a:r>
              <a:rPr lang="en-SK" b="1" dirty="0">
                <a:solidFill>
                  <a:schemeClr val="accent2">
                    <a:lumMod val="75000"/>
                  </a:schemeClr>
                </a:solidFill>
              </a:rPr>
              <a:t>General requirements</a:t>
            </a:r>
          </a:p>
        </p:txBody>
      </p:sp>
      <p:sp>
        <p:nvSpPr>
          <p:cNvPr id="3" name="Content Placeholder 2">
            <a:extLst>
              <a:ext uri="{FF2B5EF4-FFF2-40B4-BE49-F238E27FC236}">
                <a16:creationId xmlns:a16="http://schemas.microsoft.com/office/drawing/2014/main" id="{431235A1-5DE9-E94D-A984-DFB2618F000A}"/>
              </a:ext>
            </a:extLst>
          </p:cNvPr>
          <p:cNvSpPr>
            <a:spLocks noGrp="1"/>
          </p:cNvSpPr>
          <p:nvPr>
            <p:ph idx="1"/>
          </p:nvPr>
        </p:nvSpPr>
        <p:spPr/>
        <p:txBody>
          <a:bodyPr/>
          <a:lstStyle/>
          <a:p>
            <a:pPr algn="just"/>
            <a:r>
              <a:rPr lang="en-GB" dirty="0"/>
              <a:t>d</a:t>
            </a:r>
            <a:r>
              <a:rPr lang="en-SK" dirty="0"/>
              <a:t>escription of the business model</a:t>
            </a:r>
          </a:p>
          <a:p>
            <a:pPr algn="just"/>
            <a:r>
              <a:rPr lang="en-SK" dirty="0"/>
              <a:t>environmental issues</a:t>
            </a:r>
          </a:p>
          <a:p>
            <a:pPr algn="just"/>
            <a:r>
              <a:rPr lang="en-GB" dirty="0"/>
              <a:t>s</a:t>
            </a:r>
            <a:r>
              <a:rPr lang="en-SK" dirty="0"/>
              <a:t>ocial issues (employees, human rights, society, anti-corruption)</a:t>
            </a:r>
          </a:p>
          <a:p>
            <a:pPr algn="just">
              <a:buFontTx/>
              <a:buChar char="-"/>
            </a:pPr>
            <a:r>
              <a:rPr lang="en-GB" dirty="0"/>
              <a:t>P</a:t>
            </a:r>
            <a:r>
              <a:rPr lang="en-SK" dirty="0"/>
              <a:t>olicies, KPIs, risks in these areas</a:t>
            </a:r>
          </a:p>
          <a:p>
            <a:pPr algn="just">
              <a:buFontTx/>
              <a:buChar char="-"/>
            </a:pPr>
            <a:endParaRPr lang="en-SK" dirty="0"/>
          </a:p>
          <a:p>
            <a:pPr algn="just"/>
            <a:r>
              <a:rPr lang="en-GB" dirty="0"/>
              <a:t>c</a:t>
            </a:r>
            <a:r>
              <a:rPr lang="en-SK" dirty="0"/>
              <a:t>ompanies are free to choose the international or national reporting standards (GRI, OECD, UN, ISO26000, SA8000, etc.)</a:t>
            </a:r>
          </a:p>
          <a:p>
            <a:pPr algn="just"/>
            <a:r>
              <a:rPr lang="en-GB" dirty="0"/>
              <a:t>Auditors</a:t>
            </a:r>
            <a:r>
              <a:rPr lang="en-SK" dirty="0"/>
              <a:t> just confirm whether the particular information has been included.</a:t>
            </a:r>
          </a:p>
          <a:p>
            <a:pPr marL="0" indent="0" algn="just">
              <a:buNone/>
            </a:pPr>
            <a:endParaRPr lang="en-SK" dirty="0"/>
          </a:p>
        </p:txBody>
      </p:sp>
      <p:sp>
        <p:nvSpPr>
          <p:cNvPr id="4" name="Rectangle 3" descr="Gavel">
            <a:extLst>
              <a:ext uri="{FF2B5EF4-FFF2-40B4-BE49-F238E27FC236}">
                <a16:creationId xmlns:a16="http://schemas.microsoft.com/office/drawing/2014/main" id="{96F306B4-9C3C-BD48-BB98-D29FE71FE211}"/>
              </a:ext>
            </a:extLst>
          </p:cNvPr>
          <p:cNvSpPr/>
          <p:nvPr/>
        </p:nvSpPr>
        <p:spPr>
          <a:xfrm>
            <a:off x="190359" y="230188"/>
            <a:ext cx="647841" cy="6478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34045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4C76D-A6F6-0B4B-85EB-99E9A7670D74}"/>
              </a:ext>
            </a:extLst>
          </p:cNvPr>
          <p:cNvSpPr>
            <a:spLocks noGrp="1"/>
          </p:cNvSpPr>
          <p:nvPr>
            <p:ph type="title"/>
          </p:nvPr>
        </p:nvSpPr>
        <p:spPr>
          <a:xfrm>
            <a:off x="838200" y="500062"/>
            <a:ext cx="10515600" cy="1325563"/>
          </a:xfrm>
        </p:spPr>
        <p:txBody>
          <a:bodyPr/>
          <a:lstStyle/>
          <a:p>
            <a:r>
              <a:rPr lang="en-SK" b="1" dirty="0">
                <a:solidFill>
                  <a:schemeClr val="accent2">
                    <a:lumMod val="75000"/>
                  </a:schemeClr>
                </a:solidFill>
              </a:rPr>
              <a:t>Challenges and problems</a:t>
            </a:r>
          </a:p>
        </p:txBody>
      </p:sp>
      <p:sp>
        <p:nvSpPr>
          <p:cNvPr id="3" name="Content Placeholder 2">
            <a:extLst>
              <a:ext uri="{FF2B5EF4-FFF2-40B4-BE49-F238E27FC236}">
                <a16:creationId xmlns:a16="http://schemas.microsoft.com/office/drawing/2014/main" id="{4C397DA1-A4B6-8941-921F-C8759E590414}"/>
              </a:ext>
            </a:extLst>
          </p:cNvPr>
          <p:cNvSpPr>
            <a:spLocks noGrp="1"/>
          </p:cNvSpPr>
          <p:nvPr>
            <p:ph idx="1"/>
          </p:nvPr>
        </p:nvSpPr>
        <p:spPr/>
        <p:txBody>
          <a:bodyPr/>
          <a:lstStyle/>
          <a:p>
            <a:pPr algn="just"/>
            <a:r>
              <a:rPr lang="en-GB" dirty="0"/>
              <a:t>Despite the fact that </a:t>
            </a:r>
            <a:r>
              <a:rPr lang="en-GB" b="1" dirty="0"/>
              <a:t>the sustainability reporting </a:t>
            </a:r>
            <a:r>
              <a:rPr lang="en-GB" dirty="0"/>
              <a:t>in general is getting </a:t>
            </a:r>
            <a:r>
              <a:rPr lang="en-GB" b="1" dirty="0"/>
              <a:t>obligatory</a:t>
            </a:r>
            <a:r>
              <a:rPr lang="en-GB" dirty="0"/>
              <a:t> (e.g. EU legislation), the </a:t>
            </a:r>
            <a:r>
              <a:rPr lang="en-GB" b="1" dirty="0"/>
              <a:t>format</a:t>
            </a:r>
            <a:r>
              <a:rPr lang="en-GB" dirty="0"/>
              <a:t> is rather </a:t>
            </a:r>
            <a:r>
              <a:rPr lang="en-GB" b="1" dirty="0"/>
              <a:t>flexible</a:t>
            </a:r>
            <a:r>
              <a:rPr lang="en-GB" dirty="0"/>
              <a:t>.</a:t>
            </a:r>
          </a:p>
          <a:p>
            <a:pPr algn="just"/>
            <a:r>
              <a:rPr lang="en-GB" dirty="0"/>
              <a:t>Companies are required to be more transparent and add more information, many of them adopted the concept of the Integrated Report (IR) including the GRI standards.</a:t>
            </a:r>
          </a:p>
          <a:p>
            <a:pPr algn="just"/>
            <a:r>
              <a:rPr lang="en-GB" dirty="0">
                <a:solidFill>
                  <a:schemeClr val="accent2">
                    <a:lumMod val="75000"/>
                  </a:schemeClr>
                </a:solidFill>
              </a:rPr>
              <a:t>But what about the final user ? </a:t>
            </a:r>
          </a:p>
          <a:p>
            <a:pPr marL="0" indent="0" algn="just">
              <a:buNone/>
            </a:pPr>
            <a:endParaRPr lang="en-GB" dirty="0"/>
          </a:p>
          <a:p>
            <a:pPr algn="just"/>
            <a:endParaRPr lang="en-SK" dirty="0"/>
          </a:p>
          <a:p>
            <a:pPr algn="just"/>
            <a:endParaRPr lang="en-SK" dirty="0"/>
          </a:p>
        </p:txBody>
      </p:sp>
      <p:sp>
        <p:nvSpPr>
          <p:cNvPr id="4" name="Rectangle 3" descr="Warning">
            <a:extLst>
              <a:ext uri="{FF2B5EF4-FFF2-40B4-BE49-F238E27FC236}">
                <a16:creationId xmlns:a16="http://schemas.microsoft.com/office/drawing/2014/main" id="{167618EB-E359-1B43-A702-7FBB6D629103}"/>
              </a:ext>
            </a:extLst>
          </p:cNvPr>
          <p:cNvSpPr/>
          <p:nvPr/>
        </p:nvSpPr>
        <p:spPr>
          <a:xfrm>
            <a:off x="190359" y="380065"/>
            <a:ext cx="647841" cy="6478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80869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787504-9D3A-784A-9577-62342E67355C}"/>
              </a:ext>
            </a:extLst>
          </p:cNvPr>
          <p:cNvSpPr>
            <a:spLocks noGrp="1"/>
          </p:cNvSpPr>
          <p:nvPr>
            <p:ph type="title"/>
          </p:nvPr>
        </p:nvSpPr>
        <p:spPr>
          <a:xfrm>
            <a:off x="5000438" y="819888"/>
            <a:ext cx="6071643" cy="1454051"/>
          </a:xfrm>
        </p:spPr>
        <p:txBody>
          <a:bodyPr>
            <a:normAutofit/>
          </a:bodyPr>
          <a:lstStyle/>
          <a:p>
            <a:r>
              <a:rPr lang="en-SK" b="1" dirty="0">
                <a:solidFill>
                  <a:schemeClr val="accent2">
                    <a:lumMod val="75000"/>
                  </a:schemeClr>
                </a:solidFill>
              </a:rPr>
              <a:t>Challenges and problems</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Bad Day? 5 Good Ways to Deal With Frustration at Work | Robert Half">
            <a:extLst>
              <a:ext uri="{FF2B5EF4-FFF2-40B4-BE49-F238E27FC236}">
                <a16:creationId xmlns:a16="http://schemas.microsoft.com/office/drawing/2014/main" id="{6DEF1705-F7DE-7846-A047-AACA9EC5142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7508" r="17510" b="2"/>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EF4CB94-EABF-A642-92C2-D0BFF4B7722D}"/>
              </a:ext>
            </a:extLst>
          </p:cNvPr>
          <p:cNvSpPr>
            <a:spLocks noGrp="1"/>
          </p:cNvSpPr>
          <p:nvPr>
            <p:ph idx="1"/>
          </p:nvPr>
        </p:nvSpPr>
        <p:spPr>
          <a:xfrm>
            <a:off x="5363084" y="2500292"/>
            <a:ext cx="6577104" cy="3639289"/>
          </a:xfrm>
        </p:spPr>
        <p:txBody>
          <a:bodyPr anchor="ctr">
            <a:normAutofit/>
          </a:bodyPr>
          <a:lstStyle/>
          <a:p>
            <a:pPr algn="just"/>
            <a:r>
              <a:rPr lang="en-GB" sz="2000" dirty="0">
                <a:solidFill>
                  <a:srgbClr val="000000"/>
                </a:solidFill>
              </a:rPr>
              <a:t>EU legislation requiring more information on sustainability issues</a:t>
            </a:r>
          </a:p>
          <a:p>
            <a:pPr algn="just"/>
            <a:r>
              <a:rPr lang="en-GB" sz="2000" dirty="0">
                <a:solidFill>
                  <a:srgbClr val="000000"/>
                </a:solidFill>
              </a:rPr>
              <a:t>Reports are long and getting longer</a:t>
            </a:r>
          </a:p>
          <a:p>
            <a:pPr algn="just"/>
            <a:r>
              <a:rPr lang="en-GB" sz="2000" dirty="0">
                <a:solidFill>
                  <a:srgbClr val="000000"/>
                </a:solidFill>
              </a:rPr>
              <a:t>Users’ perspective: </a:t>
            </a:r>
            <a:r>
              <a:rPr lang="en-GB" sz="2000" i="1" dirty="0">
                <a:solidFill>
                  <a:srgbClr val="000000"/>
                </a:solidFill>
              </a:rPr>
              <a:t>“do not inform me more, but inform me better” </a:t>
            </a:r>
            <a:r>
              <a:rPr lang="en-GB" sz="2000" dirty="0">
                <a:solidFill>
                  <a:srgbClr val="000000"/>
                </a:solidFill>
              </a:rPr>
              <a:t>– </a:t>
            </a:r>
            <a:r>
              <a:rPr lang="en-GB" sz="2000" b="1" dirty="0">
                <a:solidFill>
                  <a:srgbClr val="000000"/>
                </a:solidFill>
              </a:rPr>
              <a:t>Quality of the report</a:t>
            </a:r>
          </a:p>
          <a:p>
            <a:pPr algn="just"/>
            <a:r>
              <a:rPr lang="en-GB" sz="2000" dirty="0">
                <a:solidFill>
                  <a:srgbClr val="000000"/>
                </a:solidFill>
              </a:rPr>
              <a:t>Tools that improves readability – </a:t>
            </a:r>
            <a:r>
              <a:rPr lang="en-GB" sz="2000" b="1" dirty="0">
                <a:solidFill>
                  <a:srgbClr val="000000"/>
                </a:solidFill>
              </a:rPr>
              <a:t>are the companies applying them to make the report more users’ friendly ?</a:t>
            </a:r>
          </a:p>
          <a:p>
            <a:pPr marL="0" indent="0" algn="just">
              <a:buNone/>
            </a:pPr>
            <a:endParaRPr lang="en-GB" sz="2000" dirty="0">
              <a:solidFill>
                <a:srgbClr val="000000"/>
              </a:solidFill>
            </a:endParaRPr>
          </a:p>
          <a:p>
            <a:pPr marL="0" indent="0" algn="just">
              <a:buNone/>
            </a:pPr>
            <a:endParaRPr lang="en-GB" sz="2000" dirty="0">
              <a:solidFill>
                <a:srgbClr val="000000"/>
              </a:solidFill>
            </a:endParaRPr>
          </a:p>
          <a:p>
            <a:pPr marL="0" indent="0" algn="just">
              <a:buNone/>
            </a:pPr>
            <a:endParaRPr lang="en-SK" sz="2000" dirty="0">
              <a:solidFill>
                <a:srgbClr val="000000"/>
              </a:solidFill>
            </a:endParaRPr>
          </a:p>
        </p:txBody>
      </p:sp>
      <p:sp>
        <p:nvSpPr>
          <p:cNvPr id="8" name="Rectangle 7" descr="Warning">
            <a:extLst>
              <a:ext uri="{FF2B5EF4-FFF2-40B4-BE49-F238E27FC236}">
                <a16:creationId xmlns:a16="http://schemas.microsoft.com/office/drawing/2014/main" id="{A79CB372-5567-5E43-B439-94479D714208}"/>
              </a:ext>
            </a:extLst>
          </p:cNvPr>
          <p:cNvSpPr/>
          <p:nvPr/>
        </p:nvSpPr>
        <p:spPr>
          <a:xfrm>
            <a:off x="285679" y="99245"/>
            <a:ext cx="647841" cy="64784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79590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8DA2-7982-0B43-9B0E-3A9B30B46071}"/>
              </a:ext>
            </a:extLst>
          </p:cNvPr>
          <p:cNvSpPr>
            <a:spLocks noGrp="1"/>
          </p:cNvSpPr>
          <p:nvPr>
            <p:ph type="title"/>
          </p:nvPr>
        </p:nvSpPr>
        <p:spPr/>
        <p:txBody>
          <a:bodyPr/>
          <a:lstStyle/>
          <a:p>
            <a:r>
              <a:rPr lang="en-SK" b="1" dirty="0">
                <a:solidFill>
                  <a:schemeClr val="accent2">
                    <a:lumMod val="75000"/>
                  </a:schemeClr>
                </a:solidFill>
              </a:rPr>
              <a:t>Quality aspects of the IRs</a:t>
            </a:r>
          </a:p>
        </p:txBody>
      </p:sp>
      <p:sp>
        <p:nvSpPr>
          <p:cNvPr id="3" name="Content Placeholder 2">
            <a:extLst>
              <a:ext uri="{FF2B5EF4-FFF2-40B4-BE49-F238E27FC236}">
                <a16:creationId xmlns:a16="http://schemas.microsoft.com/office/drawing/2014/main" id="{1F0AC25E-B730-F445-BFD8-001981793368}"/>
              </a:ext>
            </a:extLst>
          </p:cNvPr>
          <p:cNvSpPr>
            <a:spLocks noGrp="1"/>
          </p:cNvSpPr>
          <p:nvPr>
            <p:ph idx="1"/>
          </p:nvPr>
        </p:nvSpPr>
        <p:spPr/>
        <p:txBody>
          <a:bodyPr>
            <a:normAutofit fontScale="85000" lnSpcReduction="10000"/>
          </a:bodyPr>
          <a:lstStyle/>
          <a:p>
            <a:pPr algn="just"/>
            <a:r>
              <a:rPr lang="sk-SK" dirty="0" err="1"/>
              <a:t>High</a:t>
            </a:r>
            <a:r>
              <a:rPr lang="sk-SK" dirty="0"/>
              <a:t> level of </a:t>
            </a:r>
            <a:r>
              <a:rPr lang="sk-SK" dirty="0" err="1"/>
              <a:t>subjectivity</a:t>
            </a:r>
            <a:r>
              <a:rPr lang="sk-SK" dirty="0"/>
              <a:t> in </a:t>
            </a:r>
            <a:r>
              <a:rPr lang="sk-SK" dirty="0" err="1"/>
              <a:t>the</a:t>
            </a:r>
            <a:r>
              <a:rPr lang="sk-SK" dirty="0"/>
              <a:t> </a:t>
            </a:r>
            <a:r>
              <a:rPr lang="sk-SK" dirty="0" err="1"/>
              <a:t>measurement</a:t>
            </a:r>
            <a:r>
              <a:rPr lang="sk-SK" dirty="0"/>
              <a:t> of </a:t>
            </a:r>
            <a:r>
              <a:rPr lang="sk-SK" dirty="0" err="1"/>
              <a:t>the</a:t>
            </a:r>
            <a:r>
              <a:rPr lang="sk-SK" dirty="0"/>
              <a:t> IRQ</a:t>
            </a:r>
          </a:p>
          <a:p>
            <a:pPr algn="just"/>
            <a:r>
              <a:rPr lang="sk-SK" dirty="0" err="1"/>
              <a:t>Many</a:t>
            </a:r>
            <a:r>
              <a:rPr lang="sk-SK" dirty="0"/>
              <a:t> </a:t>
            </a:r>
            <a:r>
              <a:rPr lang="sk-SK" dirty="0" err="1"/>
              <a:t>studies</a:t>
            </a:r>
            <a:r>
              <a:rPr lang="sk-SK" dirty="0"/>
              <a:t> </a:t>
            </a:r>
            <a:r>
              <a:rPr lang="sk-SK" dirty="0" err="1"/>
              <a:t>relied</a:t>
            </a:r>
            <a:r>
              <a:rPr lang="sk-SK" dirty="0"/>
              <a:t> on </a:t>
            </a:r>
            <a:r>
              <a:rPr lang="sk-SK" dirty="0" err="1"/>
              <a:t>the</a:t>
            </a:r>
            <a:r>
              <a:rPr lang="sk-SK" dirty="0"/>
              <a:t> </a:t>
            </a:r>
            <a:r>
              <a:rPr lang="sk-SK" b="1" dirty="0">
                <a:solidFill>
                  <a:schemeClr val="accent2">
                    <a:lumMod val="75000"/>
                  </a:schemeClr>
                </a:solidFill>
              </a:rPr>
              <a:t>EY excellence in IR </a:t>
            </a:r>
            <a:r>
              <a:rPr lang="sk-SK" b="1" dirty="0" err="1">
                <a:solidFill>
                  <a:schemeClr val="accent2">
                    <a:lumMod val="75000"/>
                  </a:schemeClr>
                </a:solidFill>
              </a:rPr>
              <a:t>Awards</a:t>
            </a:r>
            <a:r>
              <a:rPr lang="sk-SK" b="1" dirty="0">
                <a:solidFill>
                  <a:schemeClr val="accent2">
                    <a:lumMod val="75000"/>
                  </a:schemeClr>
                </a:solidFill>
              </a:rPr>
              <a:t> </a:t>
            </a:r>
            <a:r>
              <a:rPr lang="sk-SK" dirty="0"/>
              <a:t>as a </a:t>
            </a:r>
            <a:r>
              <a:rPr lang="sk-SK" dirty="0" err="1"/>
              <a:t>reference</a:t>
            </a:r>
            <a:r>
              <a:rPr lang="sk-SK" dirty="0"/>
              <a:t> of </a:t>
            </a:r>
            <a:r>
              <a:rPr lang="sk-SK" dirty="0" err="1"/>
              <a:t>the</a:t>
            </a:r>
            <a:r>
              <a:rPr lang="sk-SK" dirty="0"/>
              <a:t> IRQ </a:t>
            </a:r>
            <a:r>
              <a:rPr lang="sk-SK" dirty="0">
                <a:solidFill>
                  <a:schemeClr val="accent2">
                    <a:lumMod val="60000"/>
                    <a:lumOff val="40000"/>
                  </a:schemeClr>
                </a:solidFill>
              </a:rPr>
              <a:t>(</a:t>
            </a:r>
            <a:r>
              <a:rPr lang="sk-SK" dirty="0" err="1">
                <a:solidFill>
                  <a:schemeClr val="accent2">
                    <a:lumMod val="60000"/>
                    <a:lumOff val="40000"/>
                  </a:schemeClr>
                </a:solidFill>
              </a:rPr>
              <a:t>Olalaken</a:t>
            </a:r>
            <a:r>
              <a:rPr lang="sk-SK" dirty="0">
                <a:solidFill>
                  <a:schemeClr val="accent2">
                    <a:lumMod val="60000"/>
                    <a:lumOff val="40000"/>
                  </a:schemeClr>
                </a:solidFill>
              </a:rPr>
              <a:t>, 2019; </a:t>
            </a:r>
            <a:r>
              <a:rPr lang="sk-SK" dirty="0" err="1">
                <a:solidFill>
                  <a:schemeClr val="accent2">
                    <a:lumMod val="60000"/>
                    <a:lumOff val="40000"/>
                  </a:schemeClr>
                </a:solidFill>
              </a:rPr>
              <a:t>Barth</a:t>
            </a:r>
            <a:r>
              <a:rPr lang="sk-SK" dirty="0">
                <a:solidFill>
                  <a:schemeClr val="accent2">
                    <a:lumMod val="60000"/>
                    <a:lumOff val="40000"/>
                  </a:schemeClr>
                </a:solidFill>
              </a:rPr>
              <a:t>, 2019; </a:t>
            </a:r>
            <a:r>
              <a:rPr lang="sk-SK" dirty="0" err="1">
                <a:solidFill>
                  <a:schemeClr val="accent2">
                    <a:lumMod val="60000"/>
                    <a:lumOff val="40000"/>
                  </a:schemeClr>
                </a:solidFill>
              </a:rPr>
              <a:t>Mans</a:t>
            </a:r>
            <a:r>
              <a:rPr lang="sk-SK" dirty="0">
                <a:solidFill>
                  <a:schemeClr val="accent2">
                    <a:lumMod val="60000"/>
                    <a:lumOff val="40000"/>
                  </a:schemeClr>
                </a:solidFill>
              </a:rPr>
              <a:t>-Kemp and Van de </a:t>
            </a:r>
            <a:r>
              <a:rPr lang="sk-SK" dirty="0" err="1">
                <a:solidFill>
                  <a:schemeClr val="accent2">
                    <a:lumMod val="60000"/>
                    <a:lumOff val="40000"/>
                  </a:schemeClr>
                </a:solidFill>
              </a:rPr>
              <a:t>Lugt</a:t>
            </a:r>
            <a:r>
              <a:rPr lang="sk-SK" dirty="0">
                <a:solidFill>
                  <a:schemeClr val="accent2">
                    <a:lumMod val="60000"/>
                    <a:lumOff val="40000"/>
                  </a:schemeClr>
                </a:solidFill>
              </a:rPr>
              <a:t>, 2020)</a:t>
            </a:r>
            <a:r>
              <a:rPr lang="en-SK" dirty="0">
                <a:solidFill>
                  <a:schemeClr val="accent2">
                    <a:lumMod val="60000"/>
                    <a:lumOff val="40000"/>
                  </a:schemeClr>
                </a:solidFill>
              </a:rPr>
              <a:t> </a:t>
            </a:r>
            <a:r>
              <a:rPr lang="sk-SK" dirty="0"/>
              <a:t>. </a:t>
            </a:r>
          </a:p>
          <a:p>
            <a:pPr algn="just"/>
            <a:r>
              <a:rPr lang="sk-SK" dirty="0" err="1"/>
              <a:t>Other</a:t>
            </a:r>
            <a:r>
              <a:rPr lang="sk-SK" dirty="0"/>
              <a:t> </a:t>
            </a:r>
            <a:r>
              <a:rPr lang="sk-SK" dirty="0" err="1"/>
              <a:t>authors</a:t>
            </a:r>
            <a:r>
              <a:rPr lang="sk-SK" dirty="0"/>
              <a:t> </a:t>
            </a:r>
            <a:r>
              <a:rPr lang="sk-SK" dirty="0">
                <a:solidFill>
                  <a:schemeClr val="accent2">
                    <a:lumMod val="60000"/>
                    <a:lumOff val="40000"/>
                  </a:schemeClr>
                </a:solidFill>
              </a:rPr>
              <a:t>(</a:t>
            </a:r>
            <a:r>
              <a:rPr lang="sk-SK" dirty="0" err="1">
                <a:solidFill>
                  <a:schemeClr val="accent2">
                    <a:lumMod val="60000"/>
                    <a:lumOff val="40000"/>
                  </a:schemeClr>
                </a:solidFill>
              </a:rPr>
              <a:t>Gerwanski</a:t>
            </a:r>
            <a:r>
              <a:rPr lang="sk-SK" dirty="0">
                <a:solidFill>
                  <a:schemeClr val="accent2">
                    <a:lumMod val="60000"/>
                    <a:lumOff val="40000"/>
                  </a:schemeClr>
                </a:solidFill>
              </a:rPr>
              <a:t> et al., 2019; </a:t>
            </a:r>
            <a:r>
              <a:rPr lang="sk-SK" dirty="0" err="1">
                <a:solidFill>
                  <a:schemeClr val="accent2">
                    <a:lumMod val="60000"/>
                    <a:lumOff val="40000"/>
                  </a:schemeClr>
                </a:solidFill>
              </a:rPr>
              <a:t>Pozzoli</a:t>
            </a:r>
            <a:r>
              <a:rPr lang="sk-SK" dirty="0">
                <a:solidFill>
                  <a:schemeClr val="accent2">
                    <a:lumMod val="60000"/>
                    <a:lumOff val="40000"/>
                  </a:schemeClr>
                </a:solidFill>
              </a:rPr>
              <a:t> and </a:t>
            </a:r>
            <a:r>
              <a:rPr lang="sk-SK" dirty="0" err="1">
                <a:solidFill>
                  <a:schemeClr val="accent2">
                    <a:lumMod val="60000"/>
                    <a:lumOff val="40000"/>
                  </a:schemeClr>
                </a:solidFill>
              </a:rPr>
              <a:t>Gesuele</a:t>
            </a:r>
            <a:r>
              <a:rPr lang="sk-SK" dirty="0">
                <a:solidFill>
                  <a:schemeClr val="accent2">
                    <a:lumMod val="60000"/>
                    <a:lumOff val="40000"/>
                  </a:schemeClr>
                </a:solidFill>
              </a:rPr>
              <a:t>, 2016, </a:t>
            </a:r>
            <a:r>
              <a:rPr lang="sk-SK" dirty="0" err="1">
                <a:solidFill>
                  <a:schemeClr val="accent2">
                    <a:lumMod val="60000"/>
                    <a:lumOff val="40000"/>
                  </a:schemeClr>
                </a:solidFill>
              </a:rPr>
              <a:t>Pistoni</a:t>
            </a:r>
            <a:r>
              <a:rPr lang="sk-SK" dirty="0">
                <a:solidFill>
                  <a:schemeClr val="accent2">
                    <a:lumMod val="60000"/>
                    <a:lumOff val="40000"/>
                  </a:schemeClr>
                </a:solidFill>
              </a:rPr>
              <a:t> et al., 2018; </a:t>
            </a:r>
            <a:r>
              <a:rPr lang="sk-SK" dirty="0" err="1">
                <a:solidFill>
                  <a:schemeClr val="accent2">
                    <a:lumMod val="60000"/>
                    <a:lumOff val="40000"/>
                  </a:schemeClr>
                </a:solidFill>
              </a:rPr>
              <a:t>Dilling</a:t>
            </a:r>
            <a:r>
              <a:rPr lang="sk-SK" dirty="0">
                <a:solidFill>
                  <a:schemeClr val="accent2">
                    <a:lumMod val="60000"/>
                    <a:lumOff val="40000"/>
                  </a:schemeClr>
                </a:solidFill>
              </a:rPr>
              <a:t> and </a:t>
            </a:r>
            <a:r>
              <a:rPr lang="sk-SK" dirty="0" err="1">
                <a:solidFill>
                  <a:schemeClr val="accent2">
                    <a:lumMod val="60000"/>
                    <a:lumOff val="40000"/>
                  </a:schemeClr>
                </a:solidFill>
              </a:rPr>
              <a:t>Caykoylu</a:t>
            </a:r>
            <a:r>
              <a:rPr lang="sk-SK" dirty="0">
                <a:solidFill>
                  <a:schemeClr val="accent2">
                    <a:lumMod val="60000"/>
                    <a:lumOff val="40000"/>
                  </a:schemeClr>
                </a:solidFill>
              </a:rPr>
              <a:t>, 2019; </a:t>
            </a:r>
            <a:r>
              <a:rPr lang="sk-SK" dirty="0" err="1">
                <a:solidFill>
                  <a:schemeClr val="accent2">
                    <a:lumMod val="60000"/>
                    <a:lumOff val="40000"/>
                  </a:schemeClr>
                </a:solidFill>
              </a:rPr>
              <a:t>Malola</a:t>
            </a:r>
            <a:r>
              <a:rPr lang="sk-SK" dirty="0">
                <a:solidFill>
                  <a:schemeClr val="accent2">
                    <a:lumMod val="60000"/>
                    <a:lumOff val="40000"/>
                  </a:schemeClr>
                </a:solidFill>
              </a:rPr>
              <a:t> and </a:t>
            </a:r>
            <a:r>
              <a:rPr lang="sk-SK" dirty="0" err="1">
                <a:solidFill>
                  <a:schemeClr val="accent2">
                    <a:lumMod val="60000"/>
                    <a:lumOff val="40000"/>
                  </a:schemeClr>
                </a:solidFill>
              </a:rPr>
              <a:t>Maroun</a:t>
            </a:r>
            <a:r>
              <a:rPr lang="sk-SK" dirty="0">
                <a:solidFill>
                  <a:schemeClr val="accent2">
                    <a:lumMod val="60000"/>
                    <a:lumOff val="40000"/>
                  </a:schemeClr>
                </a:solidFill>
              </a:rPr>
              <a:t>, 2019)</a:t>
            </a:r>
            <a:r>
              <a:rPr lang="en-SK" dirty="0">
                <a:solidFill>
                  <a:schemeClr val="accent2">
                    <a:lumMod val="60000"/>
                    <a:lumOff val="40000"/>
                  </a:schemeClr>
                </a:solidFill>
              </a:rPr>
              <a:t> </a:t>
            </a:r>
            <a:r>
              <a:rPr lang="sk-SK" dirty="0"/>
              <a:t>developed </a:t>
            </a:r>
            <a:r>
              <a:rPr lang="sk-SK" dirty="0" err="1"/>
              <a:t>their</a:t>
            </a:r>
            <a:r>
              <a:rPr lang="sk-SK" dirty="0"/>
              <a:t> </a:t>
            </a:r>
            <a:r>
              <a:rPr lang="sk-SK" dirty="0" err="1"/>
              <a:t>own</a:t>
            </a:r>
            <a:r>
              <a:rPr lang="sk-SK" dirty="0"/>
              <a:t> </a:t>
            </a:r>
            <a:r>
              <a:rPr lang="sk-SK" b="1" dirty="0" err="1">
                <a:solidFill>
                  <a:schemeClr val="accent2">
                    <a:lumMod val="75000"/>
                  </a:schemeClr>
                </a:solidFill>
              </a:rPr>
              <a:t>scoring</a:t>
            </a:r>
            <a:r>
              <a:rPr lang="sk-SK" b="1" dirty="0">
                <a:solidFill>
                  <a:schemeClr val="accent2">
                    <a:lumMod val="75000"/>
                  </a:schemeClr>
                </a:solidFill>
              </a:rPr>
              <a:t> </a:t>
            </a:r>
            <a:r>
              <a:rPr lang="sk-SK" b="1" dirty="0" err="1">
                <a:solidFill>
                  <a:schemeClr val="accent2">
                    <a:lumMod val="75000"/>
                  </a:schemeClr>
                </a:solidFill>
              </a:rPr>
              <a:t>systems</a:t>
            </a:r>
            <a:r>
              <a:rPr lang="sk-SK" dirty="0"/>
              <a:t>, </a:t>
            </a:r>
            <a:r>
              <a:rPr lang="sk-SK" dirty="0" err="1"/>
              <a:t>however</a:t>
            </a:r>
            <a:r>
              <a:rPr lang="sk-SK" dirty="0"/>
              <a:t>, </a:t>
            </a:r>
            <a:r>
              <a:rPr lang="sk-SK" dirty="0" err="1"/>
              <a:t>normally</a:t>
            </a:r>
            <a:r>
              <a:rPr lang="sk-SK" dirty="0"/>
              <a:t> </a:t>
            </a:r>
            <a:r>
              <a:rPr lang="sk-SK" b="1" dirty="0" err="1">
                <a:solidFill>
                  <a:schemeClr val="accent2">
                    <a:lumMod val="75000"/>
                  </a:schemeClr>
                </a:solidFill>
              </a:rPr>
              <a:t>focused</a:t>
            </a:r>
            <a:r>
              <a:rPr lang="sk-SK" b="1" dirty="0">
                <a:solidFill>
                  <a:schemeClr val="accent2">
                    <a:lumMod val="75000"/>
                  </a:schemeClr>
                </a:solidFill>
              </a:rPr>
              <a:t> on </a:t>
            </a:r>
            <a:r>
              <a:rPr lang="sk-SK" b="1" dirty="0" err="1">
                <a:solidFill>
                  <a:schemeClr val="accent2">
                    <a:lumMod val="75000"/>
                  </a:schemeClr>
                </a:solidFill>
              </a:rPr>
              <a:t>the</a:t>
            </a:r>
            <a:r>
              <a:rPr lang="sk-SK" b="1" dirty="0">
                <a:solidFill>
                  <a:schemeClr val="accent2">
                    <a:lumMod val="75000"/>
                  </a:schemeClr>
                </a:solidFill>
              </a:rPr>
              <a:t> </a:t>
            </a:r>
            <a:r>
              <a:rPr lang="sk-SK" b="1" dirty="0" err="1">
                <a:solidFill>
                  <a:schemeClr val="accent2">
                    <a:lumMod val="75000"/>
                  </a:schemeClr>
                </a:solidFill>
              </a:rPr>
              <a:t>content</a:t>
            </a:r>
            <a:r>
              <a:rPr lang="sk-SK" b="1" dirty="0">
                <a:solidFill>
                  <a:schemeClr val="accent2">
                    <a:lumMod val="75000"/>
                  </a:schemeClr>
                </a:solidFill>
              </a:rPr>
              <a:t> </a:t>
            </a:r>
            <a:r>
              <a:rPr lang="sk-SK" dirty="0"/>
              <a:t>of </a:t>
            </a:r>
            <a:r>
              <a:rPr lang="sk-SK" dirty="0" err="1"/>
              <a:t>the</a:t>
            </a:r>
            <a:r>
              <a:rPr lang="sk-SK" dirty="0"/>
              <a:t> report. </a:t>
            </a:r>
          </a:p>
          <a:p>
            <a:pPr algn="just"/>
            <a:r>
              <a:rPr lang="sk-SK" dirty="0"/>
              <a:t>There </a:t>
            </a:r>
            <a:r>
              <a:rPr lang="sk-SK" dirty="0" err="1"/>
              <a:t>is</a:t>
            </a:r>
            <a:r>
              <a:rPr lang="sk-SK" dirty="0"/>
              <a:t> a </a:t>
            </a:r>
            <a:r>
              <a:rPr lang="sk-SK" dirty="0" err="1"/>
              <a:t>need</a:t>
            </a:r>
            <a:r>
              <a:rPr lang="sk-SK" dirty="0"/>
              <a:t> to </a:t>
            </a:r>
            <a:r>
              <a:rPr lang="sk-SK" dirty="0" err="1"/>
              <a:t>develop</a:t>
            </a:r>
            <a:r>
              <a:rPr lang="sk-SK" dirty="0"/>
              <a:t> a </a:t>
            </a:r>
            <a:r>
              <a:rPr lang="sk-SK" dirty="0" err="1"/>
              <a:t>comprehensive</a:t>
            </a:r>
            <a:r>
              <a:rPr lang="sk-SK" dirty="0"/>
              <a:t> model </a:t>
            </a:r>
            <a:r>
              <a:rPr lang="sk-SK" dirty="0" err="1"/>
              <a:t>counting</a:t>
            </a:r>
            <a:r>
              <a:rPr lang="sk-SK" dirty="0"/>
              <a:t> </a:t>
            </a:r>
            <a:r>
              <a:rPr lang="sk-SK" dirty="0" err="1"/>
              <a:t>with</a:t>
            </a:r>
            <a:r>
              <a:rPr lang="sk-SK" dirty="0"/>
              <a:t> </a:t>
            </a:r>
            <a:r>
              <a:rPr lang="sk-SK" dirty="0" err="1"/>
              <a:t>various</a:t>
            </a:r>
            <a:r>
              <a:rPr lang="sk-SK" dirty="0"/>
              <a:t> </a:t>
            </a:r>
            <a:r>
              <a:rPr lang="sk-SK" dirty="0" err="1"/>
              <a:t>dimensions</a:t>
            </a:r>
            <a:r>
              <a:rPr lang="sk-SK" dirty="0"/>
              <a:t> of </a:t>
            </a:r>
            <a:r>
              <a:rPr lang="sk-SK" dirty="0" err="1"/>
              <a:t>disclosure</a:t>
            </a:r>
            <a:r>
              <a:rPr lang="sk-SK" dirty="0"/>
              <a:t> </a:t>
            </a:r>
            <a:r>
              <a:rPr lang="sk-SK" dirty="0" err="1"/>
              <a:t>quality</a:t>
            </a:r>
            <a:r>
              <a:rPr lang="sk-SK" dirty="0"/>
              <a:t> - </a:t>
            </a:r>
            <a:r>
              <a:rPr lang="sk-SK" dirty="0" err="1"/>
              <a:t>focusing</a:t>
            </a:r>
            <a:r>
              <a:rPr lang="sk-SK" dirty="0"/>
              <a:t> on </a:t>
            </a:r>
            <a:r>
              <a:rPr lang="sk-SK" dirty="0" err="1"/>
              <a:t>the</a:t>
            </a:r>
            <a:r>
              <a:rPr lang="sk-SK" dirty="0"/>
              <a:t> </a:t>
            </a:r>
            <a:r>
              <a:rPr lang="sk-SK" dirty="0" err="1"/>
              <a:t>primary</a:t>
            </a:r>
            <a:r>
              <a:rPr lang="sk-SK" dirty="0"/>
              <a:t> </a:t>
            </a:r>
            <a:r>
              <a:rPr lang="sk-SK" dirty="0" err="1"/>
              <a:t>goal</a:t>
            </a:r>
            <a:r>
              <a:rPr lang="sk-SK" dirty="0"/>
              <a:t> – </a:t>
            </a:r>
            <a:r>
              <a:rPr lang="sk-SK" dirty="0" err="1"/>
              <a:t>effective</a:t>
            </a:r>
            <a:r>
              <a:rPr lang="sk-SK" dirty="0"/>
              <a:t> </a:t>
            </a:r>
            <a:r>
              <a:rPr lang="sk-SK" dirty="0" err="1"/>
              <a:t>communication</a:t>
            </a:r>
            <a:r>
              <a:rPr lang="sk-SK" dirty="0"/>
              <a:t> to </a:t>
            </a:r>
            <a:r>
              <a:rPr lang="sk-SK" dirty="0" err="1"/>
              <a:t>outside</a:t>
            </a:r>
            <a:r>
              <a:rPr lang="sk-SK" dirty="0"/>
              <a:t> </a:t>
            </a:r>
            <a:r>
              <a:rPr lang="sk-SK" dirty="0" err="1"/>
              <a:t>parties</a:t>
            </a:r>
            <a:endParaRPr lang="sk-SK" dirty="0"/>
          </a:p>
          <a:p>
            <a:pPr algn="just"/>
            <a:r>
              <a:rPr lang="sk-SK" dirty="0" err="1"/>
              <a:t>we</a:t>
            </a:r>
            <a:r>
              <a:rPr lang="sk-SK" dirty="0"/>
              <a:t> </a:t>
            </a:r>
            <a:r>
              <a:rPr lang="sk-SK" b="1" dirty="0" err="1"/>
              <a:t>added</a:t>
            </a:r>
            <a:r>
              <a:rPr lang="sk-SK" b="1" dirty="0"/>
              <a:t> </a:t>
            </a:r>
            <a:r>
              <a:rPr lang="sk-SK" b="1" dirty="0" err="1"/>
              <a:t>the</a:t>
            </a:r>
            <a:r>
              <a:rPr lang="sk-SK" b="1" dirty="0"/>
              <a:t> </a:t>
            </a:r>
            <a:r>
              <a:rPr lang="sk-SK" b="1" dirty="0" err="1"/>
              <a:t>technology</a:t>
            </a:r>
            <a:r>
              <a:rPr lang="sk-SK" b="1" dirty="0"/>
              <a:t> </a:t>
            </a:r>
            <a:r>
              <a:rPr lang="sk-SK" b="1" dirty="0" err="1"/>
              <a:t>layer</a:t>
            </a:r>
            <a:r>
              <a:rPr lang="sk-SK" b="1" dirty="0"/>
              <a:t> </a:t>
            </a:r>
            <a:r>
              <a:rPr lang="sk-SK" dirty="0" err="1"/>
              <a:t>into</a:t>
            </a:r>
            <a:r>
              <a:rPr lang="sk-SK" dirty="0"/>
              <a:t> </a:t>
            </a:r>
            <a:r>
              <a:rPr lang="sk-SK" dirty="0" err="1"/>
              <a:t>the</a:t>
            </a:r>
            <a:r>
              <a:rPr lang="sk-SK" dirty="0"/>
              <a:t> </a:t>
            </a:r>
            <a:r>
              <a:rPr lang="sk-SK" dirty="0" err="1"/>
              <a:t>Integrated</a:t>
            </a:r>
            <a:r>
              <a:rPr lang="sk-SK" dirty="0"/>
              <a:t> </a:t>
            </a:r>
            <a:r>
              <a:rPr lang="sk-SK" dirty="0" err="1"/>
              <a:t>Reporting</a:t>
            </a:r>
            <a:r>
              <a:rPr lang="sk-SK" dirty="0"/>
              <a:t> </a:t>
            </a:r>
            <a:r>
              <a:rPr lang="sk-SK" dirty="0" err="1"/>
              <a:t>Quality</a:t>
            </a:r>
            <a:r>
              <a:rPr lang="sk-SK" dirty="0"/>
              <a:t> Index </a:t>
            </a:r>
            <a:r>
              <a:rPr lang="sk-SK" dirty="0" err="1"/>
              <a:t>such</a:t>
            </a:r>
            <a:r>
              <a:rPr lang="sk-SK" dirty="0"/>
              <a:t> as </a:t>
            </a:r>
            <a:r>
              <a:rPr lang="sk-SK" dirty="0" err="1"/>
              <a:t>easy</a:t>
            </a:r>
            <a:r>
              <a:rPr lang="sk-SK" dirty="0"/>
              <a:t> </a:t>
            </a:r>
            <a:r>
              <a:rPr lang="sk-SK" dirty="0" err="1"/>
              <a:t>navigability</a:t>
            </a:r>
            <a:r>
              <a:rPr lang="sk-SK" dirty="0"/>
              <a:t> and </a:t>
            </a:r>
            <a:r>
              <a:rPr lang="sk-SK" dirty="0" err="1"/>
              <a:t>technological</a:t>
            </a:r>
            <a:r>
              <a:rPr lang="sk-SK" dirty="0"/>
              <a:t> </a:t>
            </a:r>
            <a:r>
              <a:rPr lang="sk-SK" dirty="0" err="1"/>
              <a:t>elements</a:t>
            </a:r>
            <a:r>
              <a:rPr lang="sk-SK" dirty="0"/>
              <a:t> and </a:t>
            </a:r>
            <a:r>
              <a:rPr lang="sk-SK" dirty="0" err="1"/>
              <a:t>aspects</a:t>
            </a:r>
            <a:r>
              <a:rPr lang="sk-SK" dirty="0"/>
              <a:t> </a:t>
            </a:r>
            <a:r>
              <a:rPr lang="sk-SK" dirty="0" err="1"/>
              <a:t>such</a:t>
            </a:r>
            <a:r>
              <a:rPr lang="sk-SK" dirty="0"/>
              <a:t> as </a:t>
            </a:r>
            <a:r>
              <a:rPr lang="sk-SK" dirty="0" err="1"/>
              <a:t>visuality</a:t>
            </a:r>
            <a:r>
              <a:rPr lang="sk-SK" dirty="0"/>
              <a:t> </a:t>
            </a:r>
            <a:r>
              <a:rPr lang="sk-SK" dirty="0" err="1"/>
              <a:t>while</a:t>
            </a:r>
            <a:r>
              <a:rPr lang="sk-SK" dirty="0"/>
              <a:t> </a:t>
            </a:r>
            <a:r>
              <a:rPr lang="sk-SK" dirty="0" err="1"/>
              <a:t>not</a:t>
            </a:r>
            <a:r>
              <a:rPr lang="sk-SK" dirty="0"/>
              <a:t> </a:t>
            </a:r>
            <a:r>
              <a:rPr lang="sk-SK" dirty="0" err="1"/>
              <a:t>omitting</a:t>
            </a:r>
            <a:r>
              <a:rPr lang="sk-SK" dirty="0"/>
              <a:t> </a:t>
            </a:r>
            <a:r>
              <a:rPr lang="sk-SK" dirty="0" err="1"/>
              <a:t>the</a:t>
            </a:r>
            <a:r>
              <a:rPr lang="sk-SK" dirty="0"/>
              <a:t> </a:t>
            </a:r>
            <a:r>
              <a:rPr lang="sk-SK" dirty="0" err="1"/>
              <a:t>central</a:t>
            </a:r>
            <a:r>
              <a:rPr lang="sk-SK" dirty="0"/>
              <a:t> point of </a:t>
            </a:r>
            <a:r>
              <a:rPr lang="sk-SK" dirty="0" err="1"/>
              <a:t>the</a:t>
            </a:r>
            <a:r>
              <a:rPr lang="sk-SK" dirty="0"/>
              <a:t> IR, business model (</a:t>
            </a:r>
            <a:r>
              <a:rPr lang="sk-SK" dirty="0" err="1"/>
              <a:t>content</a:t>
            </a:r>
            <a:r>
              <a:rPr lang="sk-SK" dirty="0"/>
              <a:t>). </a:t>
            </a:r>
          </a:p>
          <a:p>
            <a:pPr algn="just"/>
            <a:endParaRPr lang="en-SK" dirty="0"/>
          </a:p>
          <a:p>
            <a:pPr algn="just"/>
            <a:endParaRPr lang="en-SK" dirty="0"/>
          </a:p>
        </p:txBody>
      </p:sp>
      <p:sp>
        <p:nvSpPr>
          <p:cNvPr id="4" name="Rectangle 3" descr="Tick">
            <a:extLst>
              <a:ext uri="{FF2B5EF4-FFF2-40B4-BE49-F238E27FC236}">
                <a16:creationId xmlns:a16="http://schemas.microsoft.com/office/drawing/2014/main" id="{21311D61-79BC-B74A-82A5-B80E7DD62F6F}"/>
              </a:ext>
            </a:extLst>
          </p:cNvPr>
          <p:cNvSpPr/>
          <p:nvPr/>
        </p:nvSpPr>
        <p:spPr>
          <a:xfrm>
            <a:off x="190359" y="230188"/>
            <a:ext cx="647841" cy="64784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799486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2157</Words>
  <Application>Microsoft Macintosh PowerPoint</Application>
  <PresentationFormat>Widescreen</PresentationFormat>
  <Paragraphs>188</Paragraphs>
  <Slides>26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Integrated reporting assessment: Measuring visuality, navigability and technological elements </vt:lpstr>
      <vt:lpstr>Agenda</vt:lpstr>
      <vt:lpstr>Integrated Report</vt:lpstr>
      <vt:lpstr>European Regulation</vt:lpstr>
      <vt:lpstr>Spanish Regulation</vt:lpstr>
      <vt:lpstr>General requirements</vt:lpstr>
      <vt:lpstr>Challenges and problems</vt:lpstr>
      <vt:lpstr>Challenges and problems</vt:lpstr>
      <vt:lpstr>Quality aspects of the IRs</vt:lpstr>
      <vt:lpstr>Quality aspects of the IR</vt:lpstr>
      <vt:lpstr>Easy navigability</vt:lpstr>
      <vt:lpstr>Visuality</vt:lpstr>
      <vt:lpstr>Technological elements</vt:lpstr>
      <vt:lpstr>Business model</vt:lpstr>
      <vt:lpstr>Methodology</vt:lpstr>
      <vt:lpstr>Index development</vt:lpstr>
      <vt:lpstr>PowerPoint Presentation</vt:lpstr>
      <vt:lpstr>PowerPoint Presentation</vt:lpstr>
      <vt:lpstr>PowerPoint Presentation</vt:lpstr>
      <vt:lpstr>Findings</vt:lpstr>
      <vt:lpstr>Statistical analysis - Mann-Whitney test</vt:lpstr>
      <vt:lpstr>Findings</vt:lpstr>
      <vt:lpstr>Conclusions </vt:lpstr>
      <vt:lpstr>PowerPoint Presentation</vt:lpstr>
      <vt:lpstr>Conclusions - regulation</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reporting assessment: Measuring visuality, navigability and technological elements </dc:title>
  <dc:creator>Michaela Bednarova</dc:creator>
  <cp:lastModifiedBy>Michaela Bednarova</cp:lastModifiedBy>
  <cp:revision>7</cp:revision>
  <dcterms:created xsi:type="dcterms:W3CDTF">2020-09-21T10:04:20Z</dcterms:created>
  <dcterms:modified xsi:type="dcterms:W3CDTF">2020-09-21T11:59:14Z</dcterms:modified>
</cp:coreProperties>
</file>